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Lst>
  <p:notesMasterIdLst>
    <p:notesMasterId r:id="rId36"/>
  </p:notesMasterIdLst>
  <p:sldIdLst>
    <p:sldId id="256" r:id="rId6"/>
    <p:sldId id="1790" r:id="rId7"/>
    <p:sldId id="257" r:id="rId8"/>
    <p:sldId id="259" r:id="rId9"/>
    <p:sldId id="260" r:id="rId10"/>
    <p:sldId id="261" r:id="rId11"/>
    <p:sldId id="263" r:id="rId12"/>
    <p:sldId id="1793" r:id="rId13"/>
    <p:sldId id="1789" r:id="rId14"/>
    <p:sldId id="1788" r:id="rId15"/>
    <p:sldId id="267" r:id="rId16"/>
    <p:sldId id="268" r:id="rId17"/>
    <p:sldId id="265" r:id="rId18"/>
    <p:sldId id="266" r:id="rId19"/>
    <p:sldId id="272" r:id="rId20"/>
    <p:sldId id="275" r:id="rId21"/>
    <p:sldId id="273" r:id="rId22"/>
    <p:sldId id="276" r:id="rId23"/>
    <p:sldId id="279" r:id="rId24"/>
    <p:sldId id="284" r:id="rId25"/>
    <p:sldId id="1796" r:id="rId26"/>
    <p:sldId id="274" r:id="rId27"/>
    <p:sldId id="1792" r:id="rId28"/>
    <p:sldId id="1783" r:id="rId29"/>
    <p:sldId id="282" r:id="rId30"/>
    <p:sldId id="1798" r:id="rId31"/>
    <p:sldId id="285" r:id="rId32"/>
    <p:sldId id="290" r:id="rId33"/>
    <p:sldId id="1795" r:id="rId34"/>
    <p:sldId id="292" r:id="rId35"/>
  </p:sldIdLst>
  <p:sldSz cx="12192000" cy="6858000"/>
  <p:notesSz cx="6858000" cy="9144000"/>
  <p:embeddedFontLs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pYsut4MjYcmPytHSQB7Tbyi7Hk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CAB687-6CA0-7241-E94F-AE1126829F0C}" name="Charles Harding" initials="CBH" userId="Charles Harding" providerId="None"/>
  <p188:author id="{409CAEA4-F8DB-5155-94E7-EEA97630ED45}" name="Wasserman, Ellen" initials="WE" userId="S::ew2741_tc.columbia.edu#ext#@sriit.onmicrosoft.com::7264b81a-d41d-4b5b-b691-7c585dd45e98" providerId="AD"/>
  <p188:author id="{572CD2DC-8BB2-0AD8-5221-6F3A62925F3C}" name="Hannah Cheever" initials="HC" userId="S::HCheever@sriinternational.com::b3d98587-aa79-49cc-90ab-1aa71b456c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len Wasserman" initials="" lastIdx="3" clrIdx="0"/>
  <p:cmAuthor id="1" name="Wasserman, Ellen" initials="WE" lastIdx="15" clrIdx="1">
    <p:extLst>
      <p:ext uri="{19B8F6BF-5375-455C-9EA6-DF929625EA0E}">
        <p15:presenceInfo xmlns:p15="http://schemas.microsoft.com/office/powerpoint/2012/main" userId="S::ew2741_tc.columbia.edu#ext#@sriit.onmicrosoft.com::7264b81a-d41d-4b5b-b691-7c585dd45e98" providerId="AD"/>
      </p:ext>
    </p:extLst>
  </p:cmAuthor>
  <p:cmAuthor id="2" name="Hannah Cheever" initials="HC" lastIdx="11" clrIdx="2">
    <p:extLst>
      <p:ext uri="{19B8F6BF-5375-455C-9EA6-DF929625EA0E}">
        <p15:presenceInfo xmlns:p15="http://schemas.microsoft.com/office/powerpoint/2012/main" userId="S::HCheever@sriinternational.com::b3d98587-aa79-49cc-90ab-1aa71b456cc3" providerId="AD"/>
      </p:ext>
    </p:extLst>
  </p:cmAuthor>
  <p:cmAuthor id="3" name="Hannah Cheever" initials="HC [2]" lastIdx="1" clrIdx="3">
    <p:extLst>
      <p:ext uri="{19B8F6BF-5375-455C-9EA6-DF929625EA0E}">
        <p15:presenceInfo xmlns:p15="http://schemas.microsoft.com/office/powerpoint/2012/main" userId="Hannah Cheever" providerId="None"/>
      </p:ext>
    </p:extLst>
  </p:cmAuthor>
  <p:cmAuthor id="4" name="Charles Harding" initials="CBH" lastIdx="4" clrIdx="4">
    <p:extLst>
      <p:ext uri="{19B8F6BF-5375-455C-9EA6-DF929625EA0E}">
        <p15:presenceInfo xmlns:p15="http://schemas.microsoft.com/office/powerpoint/2012/main" userId="Charles Hard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6586AF-4640-49CF-BF8F-F7370DCFE10A}">
  <a:tblStyle styleId="{A16586AF-4640-49CF-BF8F-F7370DCFE10A}"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p:restoredTop sz="92080" autoAdjust="0"/>
  </p:normalViewPr>
  <p:slideViewPr>
    <p:cSldViewPr snapToGrid="0">
      <p:cViewPr varScale="1">
        <p:scale>
          <a:sx n="99" d="100"/>
          <a:sy n="99"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tableStyles" Target="tableStyles.xml"/><Relationship Id="rId8" Type="http://schemas.openxmlformats.org/officeDocument/2006/relationships/slide" Target="slides/slide3.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20" Type="http://schemas.openxmlformats.org/officeDocument/2006/relationships/slide" Target="slides/slide15.xml"/><Relationship Id="rId5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F6AB80-2BE5-4E8B-A09C-8ADED5657E5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9294C7F6-C0F6-4956-B17E-B368F37CC753}">
      <dgm:prSet phldrT="[Text]" phldr="0"/>
      <dgm:spPr/>
      <dgm:t>
        <a:bodyPr/>
        <a:lstStyle/>
        <a:p>
          <a:r>
            <a:rPr lang="en-US" dirty="0"/>
            <a:t>SPIN</a:t>
          </a:r>
        </a:p>
      </dgm:t>
    </dgm:pt>
    <dgm:pt modelId="{7AD15AA5-CC77-4F65-9647-1720ABC4E572}" type="parTrans" cxnId="{604B4C9A-2696-40AD-AEDD-3E7ACC6BF696}">
      <dgm:prSet/>
      <dgm:spPr/>
      <dgm:t>
        <a:bodyPr/>
        <a:lstStyle/>
        <a:p>
          <a:endParaRPr lang="en-US"/>
        </a:p>
      </dgm:t>
    </dgm:pt>
    <dgm:pt modelId="{2C7C9A16-00F9-4469-9348-1096AEB44B8D}" type="sibTrans" cxnId="{604B4C9A-2696-40AD-AEDD-3E7ACC6BF696}">
      <dgm:prSet/>
      <dgm:spPr/>
      <dgm:t>
        <a:bodyPr/>
        <a:lstStyle/>
        <a:p>
          <a:endParaRPr lang="en-US"/>
        </a:p>
      </dgm:t>
    </dgm:pt>
    <dgm:pt modelId="{123F9EB3-2A2D-4B36-8C58-8D524758FB3E}">
      <dgm:prSet phldrT="[Text]"/>
      <dgm:spPr/>
      <dgm:t>
        <a:bodyPr/>
        <a:lstStyle/>
        <a:p>
          <a:r>
            <a:rPr lang="en-US" dirty="0"/>
            <a:t>Build students’ sense of belonging in the course</a:t>
          </a:r>
        </a:p>
      </dgm:t>
    </dgm:pt>
    <dgm:pt modelId="{5887939D-4F18-4680-94BC-CA5842040EC2}" type="parTrans" cxnId="{D074082B-9C32-4BF3-A107-F4734EC176D2}">
      <dgm:prSet/>
      <dgm:spPr/>
      <dgm:t>
        <a:bodyPr/>
        <a:lstStyle/>
        <a:p>
          <a:endParaRPr lang="en-US"/>
        </a:p>
      </dgm:t>
    </dgm:pt>
    <dgm:pt modelId="{5780FF4C-DC90-4CEE-B9AD-655FA7F6BA35}" type="sibTrans" cxnId="{D074082B-9C32-4BF3-A107-F4734EC176D2}">
      <dgm:prSet/>
      <dgm:spPr/>
      <dgm:t>
        <a:bodyPr/>
        <a:lstStyle/>
        <a:p>
          <a:endParaRPr lang="en-US"/>
        </a:p>
      </dgm:t>
    </dgm:pt>
    <dgm:pt modelId="{1E2E9CEF-C67E-463E-9F89-814C11D1FC3F}">
      <dgm:prSet phldrT="[Text]" phldr="0"/>
      <dgm:spPr/>
      <dgm:t>
        <a:bodyPr/>
        <a:lstStyle/>
        <a:p>
          <a:r>
            <a:rPr lang="en-US"/>
            <a:t>SDL videos</a:t>
          </a:r>
          <a:endParaRPr lang="en-US" dirty="0"/>
        </a:p>
      </dgm:t>
    </dgm:pt>
    <dgm:pt modelId="{8600057B-DA8B-47D6-B3D3-09B9B0910B0C}" type="parTrans" cxnId="{9F989ECF-83A5-43D7-9120-756446C7E42E}">
      <dgm:prSet/>
      <dgm:spPr/>
      <dgm:t>
        <a:bodyPr/>
        <a:lstStyle/>
        <a:p>
          <a:endParaRPr lang="en-US"/>
        </a:p>
      </dgm:t>
    </dgm:pt>
    <dgm:pt modelId="{2AFD8DCC-7BDF-4538-9FC3-78F3AB21187F}" type="sibTrans" cxnId="{9F989ECF-83A5-43D7-9120-756446C7E42E}">
      <dgm:prSet/>
      <dgm:spPr/>
      <dgm:t>
        <a:bodyPr/>
        <a:lstStyle/>
        <a:p>
          <a:endParaRPr lang="en-US"/>
        </a:p>
      </dgm:t>
    </dgm:pt>
    <dgm:pt modelId="{815B95F7-30EC-4283-A743-69629746A8F1}">
      <dgm:prSet phldrT="[Text]"/>
      <dgm:spPr/>
      <dgm:t>
        <a:bodyPr/>
        <a:lstStyle/>
        <a:p>
          <a:r>
            <a:rPr lang="en-US" dirty="0"/>
            <a:t>Develop a sense of belonging​</a:t>
          </a:r>
        </a:p>
      </dgm:t>
    </dgm:pt>
    <dgm:pt modelId="{A7C11097-8DBF-4B48-80F7-35FCA3143E72}" type="parTrans" cxnId="{E0C20134-35CF-4D7D-864B-52169B477D73}">
      <dgm:prSet/>
      <dgm:spPr/>
      <dgm:t>
        <a:bodyPr/>
        <a:lstStyle/>
        <a:p>
          <a:endParaRPr lang="en-US"/>
        </a:p>
      </dgm:t>
    </dgm:pt>
    <dgm:pt modelId="{2B7D5A2B-2193-48D8-A68C-44B107AA3FD1}" type="sibTrans" cxnId="{E0C20134-35CF-4D7D-864B-52169B477D73}">
      <dgm:prSet/>
      <dgm:spPr/>
      <dgm:t>
        <a:bodyPr/>
        <a:lstStyle/>
        <a:p>
          <a:endParaRPr lang="en-US"/>
        </a:p>
      </dgm:t>
    </dgm:pt>
    <dgm:pt modelId="{6E307B60-4E7A-492E-B78E-8AA528FA6B4E}">
      <dgm:prSet/>
      <dgm:spPr/>
      <dgm:t>
        <a:bodyPr/>
        <a:lstStyle/>
        <a:p>
          <a:r>
            <a:rPr lang="en-US"/>
            <a:t>SDL prompts</a:t>
          </a:r>
          <a:endParaRPr lang="en-US" dirty="0"/>
        </a:p>
      </dgm:t>
    </dgm:pt>
    <dgm:pt modelId="{3EBFA62E-55FE-4A7A-9736-E0F65713ADCD}" type="parTrans" cxnId="{8AE3FA7C-0B64-46C7-9547-DD8E29344B3D}">
      <dgm:prSet/>
      <dgm:spPr/>
      <dgm:t>
        <a:bodyPr/>
        <a:lstStyle/>
        <a:p>
          <a:endParaRPr lang="en-US"/>
        </a:p>
      </dgm:t>
    </dgm:pt>
    <dgm:pt modelId="{DC4F1F07-7D87-4777-86A0-DEDD106F8782}" type="sibTrans" cxnId="{8AE3FA7C-0B64-46C7-9547-DD8E29344B3D}">
      <dgm:prSet/>
      <dgm:spPr/>
      <dgm:t>
        <a:bodyPr/>
        <a:lstStyle/>
        <a:p>
          <a:endParaRPr lang="en-US"/>
        </a:p>
      </dgm:t>
    </dgm:pt>
    <dgm:pt modelId="{C92CA5F9-5340-4F77-9D12-483C2D361883}">
      <dgm:prSet/>
      <dgm:spPr/>
      <dgm:t>
        <a:bodyPr/>
        <a:lstStyle/>
        <a:p>
          <a:r>
            <a:rPr lang="en-US" dirty="0"/>
            <a:t>Promote help-seeking</a:t>
          </a:r>
        </a:p>
      </dgm:t>
    </dgm:pt>
    <dgm:pt modelId="{4890D657-5B16-43F6-91D4-37D1824AE552}" type="parTrans" cxnId="{B453B926-9A87-4503-B6D4-164C469A4CF3}">
      <dgm:prSet/>
      <dgm:spPr/>
      <dgm:t>
        <a:bodyPr/>
        <a:lstStyle/>
        <a:p>
          <a:endParaRPr lang="en-US"/>
        </a:p>
      </dgm:t>
    </dgm:pt>
    <dgm:pt modelId="{C071BF5B-EA07-4442-8CB7-1E09F601A9BD}" type="sibTrans" cxnId="{B453B926-9A87-4503-B6D4-164C469A4CF3}">
      <dgm:prSet/>
      <dgm:spPr/>
      <dgm:t>
        <a:bodyPr/>
        <a:lstStyle/>
        <a:p>
          <a:endParaRPr lang="en-US"/>
        </a:p>
      </dgm:t>
    </dgm:pt>
    <dgm:pt modelId="{9125636D-D6FB-47F3-922D-9DE3176E0555}">
      <dgm:prSet/>
      <dgm:spPr/>
      <dgm:t>
        <a:bodyPr/>
        <a:lstStyle/>
        <a:p>
          <a:r>
            <a:rPr lang="en-US" dirty="0"/>
            <a:t>Build confidence and self-efficacy</a:t>
          </a:r>
        </a:p>
      </dgm:t>
    </dgm:pt>
    <dgm:pt modelId="{FA08A77D-CF30-471C-9345-D93BA19EDC88}" type="parTrans" cxnId="{AE3347A5-863C-4FC0-816D-3D5F57BF329A}">
      <dgm:prSet/>
      <dgm:spPr/>
      <dgm:t>
        <a:bodyPr/>
        <a:lstStyle/>
        <a:p>
          <a:endParaRPr lang="en-US"/>
        </a:p>
      </dgm:t>
    </dgm:pt>
    <dgm:pt modelId="{43FEA372-72A4-41C3-A556-E0C1A5765490}" type="sibTrans" cxnId="{AE3347A5-863C-4FC0-816D-3D5F57BF329A}">
      <dgm:prSet/>
      <dgm:spPr/>
      <dgm:t>
        <a:bodyPr/>
        <a:lstStyle/>
        <a:p>
          <a:endParaRPr lang="en-US"/>
        </a:p>
      </dgm:t>
    </dgm:pt>
    <dgm:pt modelId="{8F1F31E1-E16F-47A0-A75B-09D53F3F95F9}">
      <dgm:prSet/>
      <dgm:spPr/>
      <dgm:t>
        <a:bodyPr/>
        <a:lstStyle/>
        <a:p>
          <a:r>
            <a:rPr lang="en-US" dirty="0"/>
            <a:t>Encourage planning for learning</a:t>
          </a:r>
        </a:p>
      </dgm:t>
    </dgm:pt>
    <dgm:pt modelId="{0918BE70-9615-426A-AB19-4A27C44B12C6}" type="parTrans" cxnId="{39CD0877-9979-4445-9D37-50C066693EF6}">
      <dgm:prSet/>
      <dgm:spPr/>
      <dgm:t>
        <a:bodyPr/>
        <a:lstStyle/>
        <a:p>
          <a:endParaRPr lang="en-US"/>
        </a:p>
      </dgm:t>
    </dgm:pt>
    <dgm:pt modelId="{50CEF0DF-CFAF-4D83-8213-DC50E9C9D8CC}" type="sibTrans" cxnId="{39CD0877-9979-4445-9D37-50C066693EF6}">
      <dgm:prSet/>
      <dgm:spPr/>
      <dgm:t>
        <a:bodyPr/>
        <a:lstStyle/>
        <a:p>
          <a:endParaRPr lang="en-US"/>
        </a:p>
      </dgm:t>
    </dgm:pt>
    <dgm:pt modelId="{E0C90C8F-82E7-4926-B260-A815D9166326}">
      <dgm:prSet/>
      <dgm:spPr/>
      <dgm:t>
        <a:bodyPr/>
        <a:lstStyle/>
        <a:p>
          <a:pPr>
            <a:buFont typeface="Arial" panose="020B0604020202020204" pitchFamily="34" charset="0"/>
            <a:buChar char="•"/>
          </a:pPr>
          <a:r>
            <a:rPr lang="en-US" b="0" i="0" u="none" dirty="0"/>
            <a:t>Encourage</a:t>
          </a:r>
          <a:r>
            <a:rPr lang="en-US" b="0" i="0" dirty="0"/>
            <a:t>​ planning for learning</a:t>
          </a:r>
          <a:endParaRPr lang="en-US" dirty="0"/>
        </a:p>
      </dgm:t>
    </dgm:pt>
    <dgm:pt modelId="{9F13ACA1-A588-4BB5-A378-C3FC56722F4A}" type="parTrans" cxnId="{F4C51F5A-C690-4538-BE3F-E844E4F0FB8B}">
      <dgm:prSet/>
      <dgm:spPr/>
      <dgm:t>
        <a:bodyPr/>
        <a:lstStyle/>
        <a:p>
          <a:endParaRPr lang="en-US"/>
        </a:p>
      </dgm:t>
    </dgm:pt>
    <dgm:pt modelId="{C14A1016-70A4-4D35-AD18-87BC7069845B}" type="sibTrans" cxnId="{F4C51F5A-C690-4538-BE3F-E844E4F0FB8B}">
      <dgm:prSet/>
      <dgm:spPr/>
      <dgm:t>
        <a:bodyPr/>
        <a:lstStyle/>
        <a:p>
          <a:endParaRPr lang="en-US"/>
        </a:p>
      </dgm:t>
    </dgm:pt>
    <dgm:pt modelId="{E16864B5-1057-441B-A01A-A58347990AA9}">
      <dgm:prSet/>
      <dgm:spPr/>
      <dgm:t>
        <a:bodyPr/>
        <a:lstStyle/>
        <a:p>
          <a:pPr>
            <a:buFont typeface="Arial" panose="020B0604020202020204" pitchFamily="34" charset="0"/>
            <a:buChar char="•"/>
          </a:pPr>
          <a:r>
            <a:rPr lang="en-US" b="0" i="0" u="none" dirty="0"/>
            <a:t>Engage in regular self-reflection</a:t>
          </a:r>
          <a:endParaRPr lang="en-US" b="0" i="0" dirty="0"/>
        </a:p>
      </dgm:t>
    </dgm:pt>
    <dgm:pt modelId="{8C46EBDC-5C62-40DA-8379-61D609225821}" type="parTrans" cxnId="{89039056-B612-4D64-B926-B214B4318C73}">
      <dgm:prSet/>
      <dgm:spPr/>
      <dgm:t>
        <a:bodyPr/>
        <a:lstStyle/>
        <a:p>
          <a:endParaRPr lang="en-US"/>
        </a:p>
      </dgm:t>
    </dgm:pt>
    <dgm:pt modelId="{BA96DA5D-1258-41D7-8D98-FB7228F0976B}" type="sibTrans" cxnId="{89039056-B612-4D64-B926-B214B4318C73}">
      <dgm:prSet/>
      <dgm:spPr/>
      <dgm:t>
        <a:bodyPr/>
        <a:lstStyle/>
        <a:p>
          <a:endParaRPr lang="en-US"/>
        </a:p>
      </dgm:t>
    </dgm:pt>
    <dgm:pt modelId="{75D654F9-E00F-4180-86EB-F7D3071B59FA}">
      <dgm:prSet/>
      <dgm:spPr/>
      <dgm:t>
        <a:bodyPr/>
        <a:lstStyle/>
        <a:p>
          <a:pPr>
            <a:buFont typeface="Arial" panose="020B0604020202020204" pitchFamily="34" charset="0"/>
            <a:buChar char="•"/>
          </a:pPr>
          <a:r>
            <a:rPr lang="en-US" b="0" i="0" u="none" dirty="0"/>
            <a:t>Promote help-seeking</a:t>
          </a:r>
          <a:endParaRPr lang="en-US" b="0" i="0" dirty="0"/>
        </a:p>
      </dgm:t>
    </dgm:pt>
    <dgm:pt modelId="{82A6F50B-3775-44EC-8C4D-45A34EF95EBB}" type="parTrans" cxnId="{A5F6B5ED-88FD-4F8E-B645-39D1BB76CB79}">
      <dgm:prSet/>
      <dgm:spPr/>
      <dgm:t>
        <a:bodyPr/>
        <a:lstStyle/>
        <a:p>
          <a:endParaRPr lang="en-US"/>
        </a:p>
      </dgm:t>
    </dgm:pt>
    <dgm:pt modelId="{36EE79A7-2C33-4DD9-816A-3A9869B0B4DF}" type="sibTrans" cxnId="{A5F6B5ED-88FD-4F8E-B645-39D1BB76CB79}">
      <dgm:prSet/>
      <dgm:spPr/>
      <dgm:t>
        <a:bodyPr/>
        <a:lstStyle/>
        <a:p>
          <a:endParaRPr lang="en-US"/>
        </a:p>
      </dgm:t>
    </dgm:pt>
    <dgm:pt modelId="{411EFF92-4ED5-48F1-9079-14BB1EE86E4D}" type="pres">
      <dgm:prSet presAssocID="{72F6AB80-2BE5-4E8B-A09C-8ADED5657E5E}" presName="diagram" presStyleCnt="0">
        <dgm:presLayoutVars>
          <dgm:dir/>
          <dgm:animLvl val="lvl"/>
          <dgm:resizeHandles val="exact"/>
        </dgm:presLayoutVars>
      </dgm:prSet>
      <dgm:spPr/>
    </dgm:pt>
    <dgm:pt modelId="{DE3DE3FE-1D9C-4943-851E-F6327C051740}" type="pres">
      <dgm:prSet presAssocID="{9294C7F6-C0F6-4956-B17E-B368F37CC753}" presName="compNode" presStyleCnt="0"/>
      <dgm:spPr/>
    </dgm:pt>
    <dgm:pt modelId="{3CC87CCA-F777-4B64-818B-E7AE478497FA}" type="pres">
      <dgm:prSet presAssocID="{9294C7F6-C0F6-4956-B17E-B368F37CC753}" presName="childRect" presStyleLbl="bgAcc1" presStyleIdx="0" presStyleCnt="3">
        <dgm:presLayoutVars>
          <dgm:bulletEnabled val="1"/>
        </dgm:presLayoutVars>
      </dgm:prSet>
      <dgm:spPr/>
    </dgm:pt>
    <dgm:pt modelId="{6D3FD41C-46EF-4206-AE26-E0DACB8BCA8A}" type="pres">
      <dgm:prSet presAssocID="{9294C7F6-C0F6-4956-B17E-B368F37CC753}" presName="parentText" presStyleLbl="node1" presStyleIdx="0" presStyleCnt="0">
        <dgm:presLayoutVars>
          <dgm:chMax val="0"/>
          <dgm:bulletEnabled val="1"/>
        </dgm:presLayoutVars>
      </dgm:prSet>
      <dgm:spPr/>
    </dgm:pt>
    <dgm:pt modelId="{8264F7FD-76DE-4AE3-B550-BA6E3B8379FD}" type="pres">
      <dgm:prSet presAssocID="{9294C7F6-C0F6-4956-B17E-B368F37CC753}" presName="parentRect" presStyleLbl="alignNode1" presStyleIdx="0" presStyleCnt="3"/>
      <dgm:spPr/>
    </dgm:pt>
    <dgm:pt modelId="{BD3FD26B-64D8-4C11-B655-4F6B198D1708}" type="pres">
      <dgm:prSet presAssocID="{9294C7F6-C0F6-4956-B17E-B368F37CC753}" presName="adorn" presStyleLbl="fgAccFollow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ers with solid fill"/>
        </a:ext>
      </dgm:extLst>
    </dgm:pt>
    <dgm:pt modelId="{DE8A1CDC-8348-4EC6-891B-C9EA688B4C7F}" type="pres">
      <dgm:prSet presAssocID="{2C7C9A16-00F9-4469-9348-1096AEB44B8D}" presName="sibTrans" presStyleLbl="sibTrans2D1" presStyleIdx="0" presStyleCnt="0"/>
      <dgm:spPr/>
    </dgm:pt>
    <dgm:pt modelId="{EE904821-9364-4EF7-8B3B-0B9B6C45AAE1}" type="pres">
      <dgm:prSet presAssocID="{1E2E9CEF-C67E-463E-9F89-814C11D1FC3F}" presName="compNode" presStyleCnt="0"/>
      <dgm:spPr/>
    </dgm:pt>
    <dgm:pt modelId="{30B73273-41CD-4C49-A1BB-FACF4B6C6FFC}" type="pres">
      <dgm:prSet presAssocID="{1E2E9CEF-C67E-463E-9F89-814C11D1FC3F}" presName="childRect" presStyleLbl="bgAcc1" presStyleIdx="1" presStyleCnt="3">
        <dgm:presLayoutVars>
          <dgm:bulletEnabled val="1"/>
        </dgm:presLayoutVars>
      </dgm:prSet>
      <dgm:spPr/>
    </dgm:pt>
    <dgm:pt modelId="{346B9BAE-69AD-466F-94BA-1FA9FFAFF246}" type="pres">
      <dgm:prSet presAssocID="{1E2E9CEF-C67E-463E-9F89-814C11D1FC3F}" presName="parentText" presStyleLbl="node1" presStyleIdx="0" presStyleCnt="0">
        <dgm:presLayoutVars>
          <dgm:chMax val="0"/>
          <dgm:bulletEnabled val="1"/>
        </dgm:presLayoutVars>
      </dgm:prSet>
      <dgm:spPr/>
    </dgm:pt>
    <dgm:pt modelId="{98870809-26FB-47DA-AB73-6E94FB3EB864}" type="pres">
      <dgm:prSet presAssocID="{1E2E9CEF-C67E-463E-9F89-814C11D1FC3F}" presName="parentRect" presStyleLbl="alignNode1" presStyleIdx="1" presStyleCnt="3"/>
      <dgm:spPr/>
    </dgm:pt>
    <dgm:pt modelId="{DEF1F11E-9C2E-4089-8CD5-6E2CD55AD931}" type="pres">
      <dgm:prSet presAssocID="{1E2E9CEF-C67E-463E-9F89-814C11D1FC3F}" presName="adorn" presStyleLbl="fgAccFollow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ideo camera with solid fill"/>
        </a:ext>
      </dgm:extLst>
    </dgm:pt>
    <dgm:pt modelId="{2AEEF0F9-1A15-4DD9-822F-143366346DB9}" type="pres">
      <dgm:prSet presAssocID="{2AFD8DCC-7BDF-4538-9FC3-78F3AB21187F}" presName="sibTrans" presStyleLbl="sibTrans2D1" presStyleIdx="0" presStyleCnt="0"/>
      <dgm:spPr/>
    </dgm:pt>
    <dgm:pt modelId="{6CB11B5E-F6CA-48D5-8087-CEB2E62E7117}" type="pres">
      <dgm:prSet presAssocID="{6E307B60-4E7A-492E-B78E-8AA528FA6B4E}" presName="compNode" presStyleCnt="0"/>
      <dgm:spPr/>
    </dgm:pt>
    <dgm:pt modelId="{AC6516B0-1C5D-41E5-9A10-27708B509F7E}" type="pres">
      <dgm:prSet presAssocID="{6E307B60-4E7A-492E-B78E-8AA528FA6B4E}" presName="childRect" presStyleLbl="bgAcc1" presStyleIdx="2" presStyleCnt="3">
        <dgm:presLayoutVars>
          <dgm:bulletEnabled val="1"/>
        </dgm:presLayoutVars>
      </dgm:prSet>
      <dgm:spPr/>
    </dgm:pt>
    <dgm:pt modelId="{C5F557F7-B7DC-485F-8EF7-9BC3E02D2B89}" type="pres">
      <dgm:prSet presAssocID="{6E307B60-4E7A-492E-B78E-8AA528FA6B4E}" presName="parentText" presStyleLbl="node1" presStyleIdx="0" presStyleCnt="0">
        <dgm:presLayoutVars>
          <dgm:chMax val="0"/>
          <dgm:bulletEnabled val="1"/>
        </dgm:presLayoutVars>
      </dgm:prSet>
      <dgm:spPr/>
    </dgm:pt>
    <dgm:pt modelId="{D2795246-1A00-419A-B86A-F24C252687EA}" type="pres">
      <dgm:prSet presAssocID="{6E307B60-4E7A-492E-B78E-8AA528FA6B4E}" presName="parentRect" presStyleLbl="alignNode1" presStyleIdx="2" presStyleCnt="3"/>
      <dgm:spPr/>
    </dgm:pt>
    <dgm:pt modelId="{BD5EFD3B-7DF8-473E-BF41-67F93E1F3DAF}" type="pres">
      <dgm:prSet presAssocID="{6E307B60-4E7A-492E-B78E-8AA528FA6B4E}" presName="adorn" presStyleLbl="fgAccFollow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book with solid fill"/>
        </a:ext>
      </dgm:extLst>
    </dgm:pt>
  </dgm:ptLst>
  <dgm:cxnLst>
    <dgm:cxn modelId="{B453B926-9A87-4503-B6D4-164C469A4CF3}" srcId="{9294C7F6-C0F6-4956-B17E-B368F37CC753}" destId="{C92CA5F9-5340-4F77-9D12-483C2D361883}" srcOrd="1" destOrd="0" parTransId="{4890D657-5B16-43F6-91D4-37D1824AE552}" sibTransId="{C071BF5B-EA07-4442-8CB7-1E09F601A9BD}"/>
    <dgm:cxn modelId="{D074082B-9C32-4BF3-A107-F4734EC176D2}" srcId="{9294C7F6-C0F6-4956-B17E-B368F37CC753}" destId="{123F9EB3-2A2D-4B36-8C58-8D524758FB3E}" srcOrd="0" destOrd="0" parTransId="{5887939D-4F18-4680-94BC-CA5842040EC2}" sibTransId="{5780FF4C-DC90-4CEE-B9AD-655FA7F6BA35}"/>
    <dgm:cxn modelId="{BF18732E-59F6-48AE-8514-9849FE5DBBF9}" type="presOf" srcId="{1E2E9CEF-C67E-463E-9F89-814C11D1FC3F}" destId="{346B9BAE-69AD-466F-94BA-1FA9FFAFF246}" srcOrd="0" destOrd="0" presId="urn:microsoft.com/office/officeart/2005/8/layout/bList2"/>
    <dgm:cxn modelId="{E0C20134-35CF-4D7D-864B-52169B477D73}" srcId="{1E2E9CEF-C67E-463E-9F89-814C11D1FC3F}" destId="{815B95F7-30EC-4283-A743-69629746A8F1}" srcOrd="0" destOrd="0" parTransId="{A7C11097-8DBF-4B48-80F7-35FCA3143E72}" sibTransId="{2B7D5A2B-2193-48D8-A68C-44B107AA3FD1}"/>
    <dgm:cxn modelId="{3956C14D-B4F9-452E-98E1-E91681A4BDA5}" type="presOf" srcId="{75D654F9-E00F-4180-86EB-F7D3071B59FA}" destId="{AC6516B0-1C5D-41E5-9A10-27708B509F7E}" srcOrd="0" destOrd="2" presId="urn:microsoft.com/office/officeart/2005/8/layout/bList2"/>
    <dgm:cxn modelId="{DC9AE053-9505-4C02-BBED-80AD6B5197F6}" type="presOf" srcId="{E16864B5-1057-441B-A01A-A58347990AA9}" destId="{AC6516B0-1C5D-41E5-9A10-27708B509F7E}" srcOrd="0" destOrd="1" presId="urn:microsoft.com/office/officeart/2005/8/layout/bList2"/>
    <dgm:cxn modelId="{89039056-B612-4D64-B926-B214B4318C73}" srcId="{6E307B60-4E7A-492E-B78E-8AA528FA6B4E}" destId="{E16864B5-1057-441B-A01A-A58347990AA9}" srcOrd="1" destOrd="0" parTransId="{8C46EBDC-5C62-40DA-8379-61D609225821}" sibTransId="{BA96DA5D-1258-41D7-8D98-FB7228F0976B}"/>
    <dgm:cxn modelId="{F4C51F5A-C690-4538-BE3F-E844E4F0FB8B}" srcId="{6E307B60-4E7A-492E-B78E-8AA528FA6B4E}" destId="{E0C90C8F-82E7-4926-B260-A815D9166326}" srcOrd="0" destOrd="0" parTransId="{9F13ACA1-A588-4BB5-A378-C3FC56722F4A}" sibTransId="{C14A1016-70A4-4D35-AD18-87BC7069845B}"/>
    <dgm:cxn modelId="{29AE0363-9CDD-4F35-9A82-FBF1F86A4D76}" type="presOf" srcId="{E0C90C8F-82E7-4926-B260-A815D9166326}" destId="{AC6516B0-1C5D-41E5-9A10-27708B509F7E}" srcOrd="0" destOrd="0" presId="urn:microsoft.com/office/officeart/2005/8/layout/bList2"/>
    <dgm:cxn modelId="{1FF9186C-C187-44BC-9627-5DE37C29CB6F}" type="presOf" srcId="{C92CA5F9-5340-4F77-9D12-483C2D361883}" destId="{3CC87CCA-F777-4B64-818B-E7AE478497FA}" srcOrd="0" destOrd="1" presId="urn:microsoft.com/office/officeart/2005/8/layout/bList2"/>
    <dgm:cxn modelId="{39CD0877-9979-4445-9D37-50C066693EF6}" srcId="{1E2E9CEF-C67E-463E-9F89-814C11D1FC3F}" destId="{8F1F31E1-E16F-47A0-A75B-09D53F3F95F9}" srcOrd="2" destOrd="0" parTransId="{0918BE70-9615-426A-AB19-4A27C44B12C6}" sibTransId="{50CEF0DF-CFAF-4D83-8213-DC50E9C9D8CC}"/>
    <dgm:cxn modelId="{286DE878-3A3D-44C4-81C5-F52F4F94FC76}" type="presOf" srcId="{1E2E9CEF-C67E-463E-9F89-814C11D1FC3F}" destId="{98870809-26FB-47DA-AB73-6E94FB3EB864}" srcOrd="1" destOrd="0" presId="urn:microsoft.com/office/officeart/2005/8/layout/bList2"/>
    <dgm:cxn modelId="{E0FE507B-8EF5-4D19-B955-0F2B96E586A5}" type="presOf" srcId="{9294C7F6-C0F6-4956-B17E-B368F37CC753}" destId="{8264F7FD-76DE-4AE3-B550-BA6E3B8379FD}" srcOrd="1" destOrd="0" presId="urn:microsoft.com/office/officeart/2005/8/layout/bList2"/>
    <dgm:cxn modelId="{8AE3FA7C-0B64-46C7-9547-DD8E29344B3D}" srcId="{72F6AB80-2BE5-4E8B-A09C-8ADED5657E5E}" destId="{6E307B60-4E7A-492E-B78E-8AA528FA6B4E}" srcOrd="2" destOrd="0" parTransId="{3EBFA62E-55FE-4A7A-9736-E0F65713ADCD}" sibTransId="{DC4F1F07-7D87-4777-86A0-DEDD106F8782}"/>
    <dgm:cxn modelId="{19F5FB80-3D81-4B2D-A9D6-C67715680681}" type="presOf" srcId="{9294C7F6-C0F6-4956-B17E-B368F37CC753}" destId="{6D3FD41C-46EF-4206-AE26-E0DACB8BCA8A}" srcOrd="0" destOrd="0" presId="urn:microsoft.com/office/officeart/2005/8/layout/bList2"/>
    <dgm:cxn modelId="{BFB7ED8E-6B20-4B0D-8F6F-CE8050CED46E}" type="presOf" srcId="{6E307B60-4E7A-492E-B78E-8AA528FA6B4E}" destId="{C5F557F7-B7DC-485F-8EF7-9BC3E02D2B89}" srcOrd="0" destOrd="0" presId="urn:microsoft.com/office/officeart/2005/8/layout/bList2"/>
    <dgm:cxn modelId="{604B4C9A-2696-40AD-AEDD-3E7ACC6BF696}" srcId="{72F6AB80-2BE5-4E8B-A09C-8ADED5657E5E}" destId="{9294C7F6-C0F6-4956-B17E-B368F37CC753}" srcOrd="0" destOrd="0" parTransId="{7AD15AA5-CC77-4F65-9647-1720ABC4E572}" sibTransId="{2C7C9A16-00F9-4469-9348-1096AEB44B8D}"/>
    <dgm:cxn modelId="{AE3347A5-863C-4FC0-816D-3D5F57BF329A}" srcId="{1E2E9CEF-C67E-463E-9F89-814C11D1FC3F}" destId="{9125636D-D6FB-47F3-922D-9DE3176E0555}" srcOrd="1" destOrd="0" parTransId="{FA08A77D-CF30-471C-9345-D93BA19EDC88}" sibTransId="{43FEA372-72A4-41C3-A556-E0C1A5765490}"/>
    <dgm:cxn modelId="{8481E0AF-8F8D-4DD7-8A52-DAC2548A6B49}" type="presOf" srcId="{815B95F7-30EC-4283-A743-69629746A8F1}" destId="{30B73273-41CD-4C49-A1BB-FACF4B6C6FFC}" srcOrd="0" destOrd="0" presId="urn:microsoft.com/office/officeart/2005/8/layout/bList2"/>
    <dgm:cxn modelId="{50229DB2-8530-4B31-A93B-A4A8BD3F32BE}" type="presOf" srcId="{72F6AB80-2BE5-4E8B-A09C-8ADED5657E5E}" destId="{411EFF92-4ED5-48F1-9079-14BB1EE86E4D}" srcOrd="0" destOrd="0" presId="urn:microsoft.com/office/officeart/2005/8/layout/bList2"/>
    <dgm:cxn modelId="{22AD37B8-3213-442E-8530-3D623D370FFA}" type="presOf" srcId="{9125636D-D6FB-47F3-922D-9DE3176E0555}" destId="{30B73273-41CD-4C49-A1BB-FACF4B6C6FFC}" srcOrd="0" destOrd="1" presId="urn:microsoft.com/office/officeart/2005/8/layout/bList2"/>
    <dgm:cxn modelId="{71E79EBB-F41E-4C89-BED6-797F13A023D6}" type="presOf" srcId="{2C7C9A16-00F9-4469-9348-1096AEB44B8D}" destId="{DE8A1CDC-8348-4EC6-891B-C9EA688B4C7F}" srcOrd="0" destOrd="0" presId="urn:microsoft.com/office/officeart/2005/8/layout/bList2"/>
    <dgm:cxn modelId="{9F989ECF-83A5-43D7-9120-756446C7E42E}" srcId="{72F6AB80-2BE5-4E8B-A09C-8ADED5657E5E}" destId="{1E2E9CEF-C67E-463E-9F89-814C11D1FC3F}" srcOrd="1" destOrd="0" parTransId="{8600057B-DA8B-47D6-B3D3-09B9B0910B0C}" sibTransId="{2AFD8DCC-7BDF-4538-9FC3-78F3AB21187F}"/>
    <dgm:cxn modelId="{3720ADE3-E00C-4CA7-B1C2-762AD4A9288C}" type="presOf" srcId="{8F1F31E1-E16F-47A0-A75B-09D53F3F95F9}" destId="{30B73273-41CD-4C49-A1BB-FACF4B6C6FFC}" srcOrd="0" destOrd="2" presId="urn:microsoft.com/office/officeart/2005/8/layout/bList2"/>
    <dgm:cxn modelId="{A5F6B5ED-88FD-4F8E-B645-39D1BB76CB79}" srcId="{6E307B60-4E7A-492E-B78E-8AA528FA6B4E}" destId="{75D654F9-E00F-4180-86EB-F7D3071B59FA}" srcOrd="2" destOrd="0" parTransId="{82A6F50B-3775-44EC-8C4D-45A34EF95EBB}" sibTransId="{36EE79A7-2C33-4DD9-816A-3A9869B0B4DF}"/>
    <dgm:cxn modelId="{508850F1-98BC-4522-846A-CC73850D4676}" type="presOf" srcId="{6E307B60-4E7A-492E-B78E-8AA528FA6B4E}" destId="{D2795246-1A00-419A-B86A-F24C252687EA}" srcOrd="1" destOrd="0" presId="urn:microsoft.com/office/officeart/2005/8/layout/bList2"/>
    <dgm:cxn modelId="{FBC80AF3-90F5-4743-94BF-D7CD0CC498CF}" type="presOf" srcId="{2AFD8DCC-7BDF-4538-9FC3-78F3AB21187F}" destId="{2AEEF0F9-1A15-4DD9-822F-143366346DB9}" srcOrd="0" destOrd="0" presId="urn:microsoft.com/office/officeart/2005/8/layout/bList2"/>
    <dgm:cxn modelId="{EF54B6F9-E3A6-4A89-BFDF-2468C5F98C06}" type="presOf" srcId="{123F9EB3-2A2D-4B36-8C58-8D524758FB3E}" destId="{3CC87CCA-F777-4B64-818B-E7AE478497FA}" srcOrd="0" destOrd="0" presId="urn:microsoft.com/office/officeart/2005/8/layout/bList2"/>
    <dgm:cxn modelId="{AAED2958-584C-4297-998E-8CFE2AD4D981}" type="presParOf" srcId="{411EFF92-4ED5-48F1-9079-14BB1EE86E4D}" destId="{DE3DE3FE-1D9C-4943-851E-F6327C051740}" srcOrd="0" destOrd="0" presId="urn:microsoft.com/office/officeart/2005/8/layout/bList2"/>
    <dgm:cxn modelId="{3C838C3A-87E8-4626-BE4B-8DB5410F596C}" type="presParOf" srcId="{DE3DE3FE-1D9C-4943-851E-F6327C051740}" destId="{3CC87CCA-F777-4B64-818B-E7AE478497FA}" srcOrd="0" destOrd="0" presId="urn:microsoft.com/office/officeart/2005/8/layout/bList2"/>
    <dgm:cxn modelId="{26B0D4F2-1EC9-4E9A-86F9-A5A83E8CA59E}" type="presParOf" srcId="{DE3DE3FE-1D9C-4943-851E-F6327C051740}" destId="{6D3FD41C-46EF-4206-AE26-E0DACB8BCA8A}" srcOrd="1" destOrd="0" presId="urn:microsoft.com/office/officeart/2005/8/layout/bList2"/>
    <dgm:cxn modelId="{14F22056-C9F7-410A-9E06-08F5D0C3A2A9}" type="presParOf" srcId="{DE3DE3FE-1D9C-4943-851E-F6327C051740}" destId="{8264F7FD-76DE-4AE3-B550-BA6E3B8379FD}" srcOrd="2" destOrd="0" presId="urn:microsoft.com/office/officeart/2005/8/layout/bList2"/>
    <dgm:cxn modelId="{EDD56E56-2D4F-48D9-B4A0-583E68F0FF80}" type="presParOf" srcId="{DE3DE3FE-1D9C-4943-851E-F6327C051740}" destId="{BD3FD26B-64D8-4C11-B655-4F6B198D1708}" srcOrd="3" destOrd="0" presId="urn:microsoft.com/office/officeart/2005/8/layout/bList2"/>
    <dgm:cxn modelId="{8C11D5D2-99E4-45F4-99DA-22BD815C40EC}" type="presParOf" srcId="{411EFF92-4ED5-48F1-9079-14BB1EE86E4D}" destId="{DE8A1CDC-8348-4EC6-891B-C9EA688B4C7F}" srcOrd="1" destOrd="0" presId="urn:microsoft.com/office/officeart/2005/8/layout/bList2"/>
    <dgm:cxn modelId="{19E34A28-FFA9-4D0F-B7F4-FA5B196D8763}" type="presParOf" srcId="{411EFF92-4ED5-48F1-9079-14BB1EE86E4D}" destId="{EE904821-9364-4EF7-8B3B-0B9B6C45AAE1}" srcOrd="2" destOrd="0" presId="urn:microsoft.com/office/officeart/2005/8/layout/bList2"/>
    <dgm:cxn modelId="{D4925F4F-7C79-4C4D-9AC9-EB8BF798F471}" type="presParOf" srcId="{EE904821-9364-4EF7-8B3B-0B9B6C45AAE1}" destId="{30B73273-41CD-4C49-A1BB-FACF4B6C6FFC}" srcOrd="0" destOrd="0" presId="urn:microsoft.com/office/officeart/2005/8/layout/bList2"/>
    <dgm:cxn modelId="{D021FA40-8B3D-4443-967E-8D248345318F}" type="presParOf" srcId="{EE904821-9364-4EF7-8B3B-0B9B6C45AAE1}" destId="{346B9BAE-69AD-466F-94BA-1FA9FFAFF246}" srcOrd="1" destOrd="0" presId="urn:microsoft.com/office/officeart/2005/8/layout/bList2"/>
    <dgm:cxn modelId="{CAA3CD34-0B95-4A60-BB20-3202092B929F}" type="presParOf" srcId="{EE904821-9364-4EF7-8B3B-0B9B6C45AAE1}" destId="{98870809-26FB-47DA-AB73-6E94FB3EB864}" srcOrd="2" destOrd="0" presId="urn:microsoft.com/office/officeart/2005/8/layout/bList2"/>
    <dgm:cxn modelId="{D239E3A2-5D01-4B8D-95A7-1F18AEB65F45}" type="presParOf" srcId="{EE904821-9364-4EF7-8B3B-0B9B6C45AAE1}" destId="{DEF1F11E-9C2E-4089-8CD5-6E2CD55AD931}" srcOrd="3" destOrd="0" presId="urn:microsoft.com/office/officeart/2005/8/layout/bList2"/>
    <dgm:cxn modelId="{C9752E78-B406-42BD-8F87-774D96E5D29F}" type="presParOf" srcId="{411EFF92-4ED5-48F1-9079-14BB1EE86E4D}" destId="{2AEEF0F9-1A15-4DD9-822F-143366346DB9}" srcOrd="3" destOrd="0" presId="urn:microsoft.com/office/officeart/2005/8/layout/bList2"/>
    <dgm:cxn modelId="{56F68F78-5C05-4C69-8F08-BB0C062F7C40}" type="presParOf" srcId="{411EFF92-4ED5-48F1-9079-14BB1EE86E4D}" destId="{6CB11B5E-F6CA-48D5-8087-CEB2E62E7117}" srcOrd="4" destOrd="0" presId="urn:microsoft.com/office/officeart/2005/8/layout/bList2"/>
    <dgm:cxn modelId="{14F53841-8E72-4579-9004-302BCA8F45A9}" type="presParOf" srcId="{6CB11B5E-F6CA-48D5-8087-CEB2E62E7117}" destId="{AC6516B0-1C5D-41E5-9A10-27708B509F7E}" srcOrd="0" destOrd="0" presId="urn:microsoft.com/office/officeart/2005/8/layout/bList2"/>
    <dgm:cxn modelId="{86B9ADA8-3E36-4DCB-859C-30A9055B8F81}" type="presParOf" srcId="{6CB11B5E-F6CA-48D5-8087-CEB2E62E7117}" destId="{C5F557F7-B7DC-485F-8EF7-9BC3E02D2B89}" srcOrd="1" destOrd="0" presId="urn:microsoft.com/office/officeart/2005/8/layout/bList2"/>
    <dgm:cxn modelId="{D9E95032-40CF-46C4-AF18-2CD4BCECDAEC}" type="presParOf" srcId="{6CB11B5E-F6CA-48D5-8087-CEB2E62E7117}" destId="{D2795246-1A00-419A-B86A-F24C252687EA}" srcOrd="2" destOrd="0" presId="urn:microsoft.com/office/officeart/2005/8/layout/bList2"/>
    <dgm:cxn modelId="{B47C866E-0C67-418C-81F5-5588091AE31F}" type="presParOf" srcId="{6CB11B5E-F6CA-48D5-8087-CEB2E62E7117}" destId="{BD5EFD3B-7DF8-473E-BF41-67F93E1F3DAF}"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08618-1DFC-4E8B-B3AB-BD7477987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A287D7F-6415-4BAC-A11A-5D000C65957C}">
      <dgm:prSet phldrT="[Text]" phldr="0"/>
      <dgm:spPr/>
      <dgm:t>
        <a:bodyPr/>
        <a:lstStyle/>
        <a:p>
          <a:r>
            <a:rPr lang="en-US" dirty="0"/>
            <a:t>Collaborative activities</a:t>
          </a:r>
        </a:p>
      </dgm:t>
    </dgm:pt>
    <dgm:pt modelId="{D3618028-2273-4572-888E-B598035B4B13}" type="parTrans" cxnId="{23B9B346-34F9-446C-8CB5-27D7B9320E83}">
      <dgm:prSet/>
      <dgm:spPr/>
      <dgm:t>
        <a:bodyPr/>
        <a:lstStyle/>
        <a:p>
          <a:endParaRPr lang="en-US"/>
        </a:p>
      </dgm:t>
    </dgm:pt>
    <dgm:pt modelId="{EFEC62C9-3C0B-4161-BDCB-DB94BA3F70D3}" type="sibTrans" cxnId="{23B9B346-34F9-446C-8CB5-27D7B9320E83}">
      <dgm:prSet/>
      <dgm:spPr/>
      <dgm:t>
        <a:bodyPr/>
        <a:lstStyle/>
        <a:p>
          <a:endParaRPr lang="en-US"/>
        </a:p>
      </dgm:t>
    </dgm:pt>
    <dgm:pt modelId="{F1217311-E71F-4CD9-9D1D-C90DA86458C4}">
      <dgm:prSet/>
      <dgm:spPr/>
      <dgm:t>
        <a:bodyPr/>
        <a:lstStyle/>
        <a:p>
          <a:r>
            <a:rPr lang="en-US" dirty="0"/>
            <a:t>Introductory questionnaire</a:t>
          </a:r>
        </a:p>
      </dgm:t>
    </dgm:pt>
    <dgm:pt modelId="{BEB3FC28-ABEB-4188-9019-67F726A7F2BE}" type="parTrans" cxnId="{66B5B3C0-DB22-4E29-9232-842D132FD59F}">
      <dgm:prSet/>
      <dgm:spPr/>
      <dgm:t>
        <a:bodyPr/>
        <a:lstStyle/>
        <a:p>
          <a:endParaRPr lang="en-US"/>
        </a:p>
      </dgm:t>
    </dgm:pt>
    <dgm:pt modelId="{E94E1EA9-73A2-4D05-B9B2-8D3AC6B1CA0A}" type="sibTrans" cxnId="{66B5B3C0-DB22-4E29-9232-842D132FD59F}">
      <dgm:prSet/>
      <dgm:spPr/>
      <dgm:t>
        <a:bodyPr/>
        <a:lstStyle/>
        <a:p>
          <a:endParaRPr lang="en-US"/>
        </a:p>
      </dgm:t>
    </dgm:pt>
    <dgm:pt modelId="{4238213E-EA84-4064-B2B1-7404993ECBFF}">
      <dgm:prSet/>
      <dgm:spPr/>
      <dgm:t>
        <a:bodyPr/>
        <a:lstStyle/>
        <a:p>
          <a:r>
            <a:rPr lang="en-US" dirty="0"/>
            <a:t>Administer non-content questionnaire about themselves</a:t>
          </a:r>
        </a:p>
      </dgm:t>
    </dgm:pt>
    <dgm:pt modelId="{80DE33B0-4C1F-4CFA-A565-00EA24B34FF9}" type="parTrans" cxnId="{1D5A2E20-7DA9-4171-B920-1D0564D017F9}">
      <dgm:prSet/>
      <dgm:spPr/>
      <dgm:t>
        <a:bodyPr/>
        <a:lstStyle/>
        <a:p>
          <a:endParaRPr lang="en-US"/>
        </a:p>
      </dgm:t>
    </dgm:pt>
    <dgm:pt modelId="{4B9588B2-D61E-4CFA-99EE-8A41FA93A9BB}" type="sibTrans" cxnId="{1D5A2E20-7DA9-4171-B920-1D0564D017F9}">
      <dgm:prSet/>
      <dgm:spPr/>
      <dgm:t>
        <a:bodyPr/>
        <a:lstStyle/>
        <a:p>
          <a:endParaRPr lang="en-US"/>
        </a:p>
      </dgm:t>
    </dgm:pt>
    <dgm:pt modelId="{BF7A810A-13BC-443C-A1A8-F07911CA61DF}">
      <dgm:prSet/>
      <dgm:spPr/>
      <dgm:t>
        <a:bodyPr/>
        <a:lstStyle/>
        <a:p>
          <a:r>
            <a:rPr lang="en-US"/>
            <a:t>Share aggregated results with the class to foster connections</a:t>
          </a:r>
          <a:endParaRPr lang="en-US" dirty="0"/>
        </a:p>
      </dgm:t>
    </dgm:pt>
    <dgm:pt modelId="{1F3E8E75-9526-41BC-B91B-4F8BED09787D}" type="parTrans" cxnId="{CF230F33-6DC1-446F-8CE9-221C970FFE25}">
      <dgm:prSet/>
      <dgm:spPr/>
      <dgm:t>
        <a:bodyPr/>
        <a:lstStyle/>
        <a:p>
          <a:endParaRPr lang="en-US"/>
        </a:p>
      </dgm:t>
    </dgm:pt>
    <dgm:pt modelId="{90FA9C24-12D5-499F-BCAE-5B7BDF470DE0}" type="sibTrans" cxnId="{CF230F33-6DC1-446F-8CE9-221C970FFE25}">
      <dgm:prSet/>
      <dgm:spPr/>
      <dgm:t>
        <a:bodyPr/>
        <a:lstStyle/>
        <a:p>
          <a:endParaRPr lang="en-US"/>
        </a:p>
      </dgm:t>
    </dgm:pt>
    <dgm:pt modelId="{8169334B-ADE4-4AAC-B3BE-AA7126BA923F}">
      <dgm:prSet/>
      <dgm:spPr/>
      <dgm:t>
        <a:bodyPr/>
        <a:lstStyle/>
        <a:p>
          <a:r>
            <a:rPr lang="en-US" dirty="0">
              <a:solidFill>
                <a:schemeClr val="tx1"/>
              </a:solidFill>
            </a:rPr>
            <a:t>Provide a summative review of the peer-work experiences or group activities</a:t>
          </a:r>
        </a:p>
      </dgm:t>
    </dgm:pt>
    <dgm:pt modelId="{994E5A9C-2AE5-4056-87ED-C8E4323A8A1A}" type="parTrans" cxnId="{75329946-7F94-448E-830A-E9FBA8CC7D0B}">
      <dgm:prSet/>
      <dgm:spPr/>
      <dgm:t>
        <a:bodyPr/>
        <a:lstStyle/>
        <a:p>
          <a:endParaRPr lang="en-US"/>
        </a:p>
      </dgm:t>
    </dgm:pt>
    <dgm:pt modelId="{AB146128-07D5-48CD-B081-4214DEA0CD23}" type="sibTrans" cxnId="{75329946-7F94-448E-830A-E9FBA8CC7D0B}">
      <dgm:prSet/>
      <dgm:spPr/>
      <dgm:t>
        <a:bodyPr/>
        <a:lstStyle/>
        <a:p>
          <a:endParaRPr lang="en-US"/>
        </a:p>
      </dgm:t>
    </dgm:pt>
    <dgm:pt modelId="{0338F1C4-6225-4DF3-BB54-931DB1A466FA}">
      <dgm:prSet/>
      <dgm:spPr/>
      <dgm:t>
        <a:bodyPr/>
        <a:lstStyle/>
        <a:p>
          <a:r>
            <a:rPr lang="en-US" dirty="0">
              <a:solidFill>
                <a:schemeClr val="tx1"/>
              </a:solidFill>
            </a:rPr>
            <a:t>Share a collaboration reflection tool</a:t>
          </a:r>
        </a:p>
      </dgm:t>
    </dgm:pt>
    <dgm:pt modelId="{7DD0B05C-4D07-4F7B-8131-12A02DF73496}" type="parTrans" cxnId="{BB5DBE32-4E03-4F4F-9712-DED948E78167}">
      <dgm:prSet/>
      <dgm:spPr/>
      <dgm:t>
        <a:bodyPr/>
        <a:lstStyle/>
        <a:p>
          <a:endParaRPr lang="en-US"/>
        </a:p>
      </dgm:t>
    </dgm:pt>
    <dgm:pt modelId="{6019BD03-024A-4381-8AA8-B3A7396CAE29}" type="sibTrans" cxnId="{BB5DBE32-4E03-4F4F-9712-DED948E78167}">
      <dgm:prSet/>
      <dgm:spPr/>
      <dgm:t>
        <a:bodyPr/>
        <a:lstStyle/>
        <a:p>
          <a:endParaRPr lang="en-US"/>
        </a:p>
      </dgm:t>
    </dgm:pt>
    <dgm:pt modelId="{A926686F-65C6-A043-BFCB-5E602AA1AD96}">
      <dgm:prSet/>
      <dgm:spPr/>
      <dgm:t>
        <a:bodyPr/>
        <a:lstStyle/>
        <a:p>
          <a:r>
            <a:rPr lang="en-US" dirty="0">
              <a:solidFill>
                <a:schemeClr val="bg1"/>
              </a:solidFill>
            </a:rPr>
            <a:t>Video tutorials</a:t>
          </a:r>
        </a:p>
      </dgm:t>
    </dgm:pt>
    <dgm:pt modelId="{73B20D0F-964A-734A-B71C-A70BC9B2AD77}" type="parTrans" cxnId="{248F9C84-3ACA-BF4D-9EE7-3F7094D8C913}">
      <dgm:prSet/>
      <dgm:spPr/>
      <dgm:t>
        <a:bodyPr/>
        <a:lstStyle/>
        <a:p>
          <a:endParaRPr lang="en-US"/>
        </a:p>
      </dgm:t>
    </dgm:pt>
    <dgm:pt modelId="{7C39F147-7F22-6C4A-9FCE-66BB6A297758}" type="sibTrans" cxnId="{248F9C84-3ACA-BF4D-9EE7-3F7094D8C913}">
      <dgm:prSet/>
      <dgm:spPr/>
      <dgm:t>
        <a:bodyPr/>
        <a:lstStyle/>
        <a:p>
          <a:endParaRPr lang="en-US"/>
        </a:p>
      </dgm:t>
    </dgm:pt>
    <dgm:pt modelId="{95A81DB1-7741-7F43-A87D-55180770806F}">
      <dgm:prSet/>
      <dgm:spPr/>
      <dgm:t>
        <a:bodyPr/>
        <a:lstStyle/>
        <a:p>
          <a:r>
            <a:rPr lang="en-US" dirty="0">
              <a:solidFill>
                <a:schemeClr val="tx1"/>
              </a:solidFill>
            </a:rPr>
            <a:t>Learn time management strategies</a:t>
          </a:r>
        </a:p>
      </dgm:t>
    </dgm:pt>
    <dgm:pt modelId="{B28CC840-FDB7-9E49-8DE2-E314C089988D}" type="parTrans" cxnId="{95680183-5BAD-D84B-A45D-B74E469E26AA}">
      <dgm:prSet/>
      <dgm:spPr/>
      <dgm:t>
        <a:bodyPr/>
        <a:lstStyle/>
        <a:p>
          <a:endParaRPr lang="en-US"/>
        </a:p>
      </dgm:t>
    </dgm:pt>
    <dgm:pt modelId="{99B0D435-4B5C-F94B-84A0-187DF4C0EEF8}" type="sibTrans" cxnId="{95680183-5BAD-D84B-A45D-B74E469E26AA}">
      <dgm:prSet/>
      <dgm:spPr/>
      <dgm:t>
        <a:bodyPr/>
        <a:lstStyle/>
        <a:p>
          <a:endParaRPr lang="en-US"/>
        </a:p>
      </dgm:t>
    </dgm:pt>
    <dgm:pt modelId="{F6B67974-9E90-7545-876A-A1DE1034C7C1}">
      <dgm:prSet/>
      <dgm:spPr/>
      <dgm:t>
        <a:bodyPr/>
        <a:lstStyle/>
        <a:p>
          <a:r>
            <a:rPr lang="en-US" dirty="0">
              <a:solidFill>
                <a:schemeClr val="tx1"/>
              </a:solidFill>
            </a:rPr>
            <a:t>Prompts to schedule study time </a:t>
          </a:r>
        </a:p>
      </dgm:t>
    </dgm:pt>
    <dgm:pt modelId="{E30D4E01-4EA8-2642-B453-920E75C0E886}" type="parTrans" cxnId="{AE581FAD-02AB-284E-AC34-4E7454BB2692}">
      <dgm:prSet/>
      <dgm:spPr/>
      <dgm:t>
        <a:bodyPr/>
        <a:lstStyle/>
        <a:p>
          <a:endParaRPr lang="en-US"/>
        </a:p>
      </dgm:t>
    </dgm:pt>
    <dgm:pt modelId="{FE6A09C9-F3B4-2043-AA3C-DF2456126DB4}" type="sibTrans" cxnId="{AE581FAD-02AB-284E-AC34-4E7454BB2692}">
      <dgm:prSet/>
      <dgm:spPr/>
      <dgm:t>
        <a:bodyPr/>
        <a:lstStyle/>
        <a:p>
          <a:endParaRPr lang="en-US"/>
        </a:p>
      </dgm:t>
    </dgm:pt>
    <dgm:pt modelId="{9E029BD8-FFB7-4724-94EB-56FF0486390B}" type="pres">
      <dgm:prSet presAssocID="{0EF08618-1DFC-4E8B-B3AB-BD74779876D5}" presName="Name0" presStyleCnt="0">
        <dgm:presLayoutVars>
          <dgm:dir/>
          <dgm:animLvl val="lvl"/>
          <dgm:resizeHandles val="exact"/>
        </dgm:presLayoutVars>
      </dgm:prSet>
      <dgm:spPr/>
    </dgm:pt>
    <dgm:pt modelId="{B1B0D0EF-314E-49FA-B926-14AF5BDC5F28}" type="pres">
      <dgm:prSet presAssocID="{F1217311-E71F-4CD9-9D1D-C90DA86458C4}" presName="composite" presStyleCnt="0"/>
      <dgm:spPr/>
    </dgm:pt>
    <dgm:pt modelId="{DA28D0CD-CC9E-4E14-98D7-709F78BE1A2A}" type="pres">
      <dgm:prSet presAssocID="{F1217311-E71F-4CD9-9D1D-C90DA86458C4}" presName="parTx" presStyleLbl="alignNode1" presStyleIdx="0" presStyleCnt="3" custScaleX="86532" custScaleY="111360">
        <dgm:presLayoutVars>
          <dgm:chMax val="0"/>
          <dgm:chPref val="0"/>
          <dgm:bulletEnabled val="1"/>
        </dgm:presLayoutVars>
      </dgm:prSet>
      <dgm:spPr/>
    </dgm:pt>
    <dgm:pt modelId="{549ADE10-F715-478E-A46E-7416366C8D97}" type="pres">
      <dgm:prSet presAssocID="{F1217311-E71F-4CD9-9D1D-C90DA86458C4}" presName="desTx" presStyleLbl="alignAccFollowNode1" presStyleIdx="0" presStyleCnt="3" custScaleX="85618" custScaleY="100025">
        <dgm:presLayoutVars>
          <dgm:bulletEnabled val="1"/>
        </dgm:presLayoutVars>
      </dgm:prSet>
      <dgm:spPr/>
    </dgm:pt>
    <dgm:pt modelId="{38927F72-8FEF-4AEF-AFFD-418DE16D16E9}" type="pres">
      <dgm:prSet presAssocID="{E94E1EA9-73A2-4D05-B9B2-8D3AC6B1CA0A}" presName="space" presStyleCnt="0"/>
      <dgm:spPr/>
    </dgm:pt>
    <dgm:pt modelId="{6128F0F2-4DEB-41BD-9202-52B48F144212}" type="pres">
      <dgm:prSet presAssocID="{DA287D7F-6415-4BAC-A11A-5D000C65957C}" presName="composite" presStyleCnt="0"/>
      <dgm:spPr/>
    </dgm:pt>
    <dgm:pt modelId="{EAE244C5-F5AF-47A9-AB0E-F5AEB75C1526}" type="pres">
      <dgm:prSet presAssocID="{DA287D7F-6415-4BAC-A11A-5D000C65957C}" presName="parTx" presStyleLbl="alignNode1" presStyleIdx="1" presStyleCnt="3">
        <dgm:presLayoutVars>
          <dgm:chMax val="0"/>
          <dgm:chPref val="0"/>
          <dgm:bulletEnabled val="1"/>
        </dgm:presLayoutVars>
      </dgm:prSet>
      <dgm:spPr/>
    </dgm:pt>
    <dgm:pt modelId="{739EDDD7-9EE2-4080-AF4B-31FFDFD33CDE}" type="pres">
      <dgm:prSet presAssocID="{DA287D7F-6415-4BAC-A11A-5D000C65957C}" presName="desTx" presStyleLbl="alignAccFollowNode1" presStyleIdx="1" presStyleCnt="3">
        <dgm:presLayoutVars>
          <dgm:bulletEnabled val="1"/>
        </dgm:presLayoutVars>
      </dgm:prSet>
      <dgm:spPr/>
    </dgm:pt>
    <dgm:pt modelId="{19661AAD-D8D7-C34B-B039-39BB6D2A1E25}" type="pres">
      <dgm:prSet presAssocID="{EFEC62C9-3C0B-4161-BDCB-DB94BA3F70D3}" presName="space" presStyleCnt="0"/>
      <dgm:spPr/>
    </dgm:pt>
    <dgm:pt modelId="{42EAEE5E-62C8-3F46-952E-5ACA5E7112EA}" type="pres">
      <dgm:prSet presAssocID="{A926686F-65C6-A043-BFCB-5E602AA1AD96}" presName="composite" presStyleCnt="0"/>
      <dgm:spPr/>
    </dgm:pt>
    <dgm:pt modelId="{80A89142-8D83-2442-B176-7B728998125A}" type="pres">
      <dgm:prSet presAssocID="{A926686F-65C6-A043-BFCB-5E602AA1AD96}" presName="parTx" presStyleLbl="alignNode1" presStyleIdx="2" presStyleCnt="3">
        <dgm:presLayoutVars>
          <dgm:chMax val="0"/>
          <dgm:chPref val="0"/>
          <dgm:bulletEnabled val="1"/>
        </dgm:presLayoutVars>
      </dgm:prSet>
      <dgm:spPr/>
    </dgm:pt>
    <dgm:pt modelId="{EA92DF16-7A7E-594D-94CF-91B27F9A799F}" type="pres">
      <dgm:prSet presAssocID="{A926686F-65C6-A043-BFCB-5E602AA1AD96}" presName="desTx" presStyleLbl="alignAccFollowNode1" presStyleIdx="2" presStyleCnt="3">
        <dgm:presLayoutVars>
          <dgm:bulletEnabled val="1"/>
        </dgm:presLayoutVars>
      </dgm:prSet>
      <dgm:spPr/>
    </dgm:pt>
  </dgm:ptLst>
  <dgm:cxnLst>
    <dgm:cxn modelId="{A3A36502-4416-7D46-95D8-DA839F7F887F}" type="presOf" srcId="{A926686F-65C6-A043-BFCB-5E602AA1AD96}" destId="{80A89142-8D83-2442-B176-7B728998125A}" srcOrd="0" destOrd="0" presId="urn:microsoft.com/office/officeart/2005/8/layout/hList1"/>
    <dgm:cxn modelId="{1D5A2E20-7DA9-4171-B920-1D0564D017F9}" srcId="{F1217311-E71F-4CD9-9D1D-C90DA86458C4}" destId="{4238213E-EA84-4064-B2B1-7404993ECBFF}" srcOrd="0" destOrd="0" parTransId="{80DE33B0-4C1F-4CFA-A565-00EA24B34FF9}" sibTransId="{4B9588B2-D61E-4CFA-99EE-8A41FA93A9BB}"/>
    <dgm:cxn modelId="{70CC8D23-B291-4390-A194-F22F46455929}" type="presOf" srcId="{F1217311-E71F-4CD9-9D1D-C90DA86458C4}" destId="{DA28D0CD-CC9E-4E14-98D7-709F78BE1A2A}" srcOrd="0" destOrd="0" presId="urn:microsoft.com/office/officeart/2005/8/layout/hList1"/>
    <dgm:cxn modelId="{9D5DF125-06DE-45DF-899B-02056FBFD169}" type="presOf" srcId="{4238213E-EA84-4064-B2B1-7404993ECBFF}" destId="{549ADE10-F715-478E-A46E-7416366C8D97}" srcOrd="0" destOrd="0" presId="urn:microsoft.com/office/officeart/2005/8/layout/hList1"/>
    <dgm:cxn modelId="{BB5DBE32-4E03-4F4F-9712-DED948E78167}" srcId="{DA287D7F-6415-4BAC-A11A-5D000C65957C}" destId="{0338F1C4-6225-4DF3-BB54-931DB1A466FA}" srcOrd="0" destOrd="0" parTransId="{7DD0B05C-4D07-4F7B-8131-12A02DF73496}" sibTransId="{6019BD03-024A-4381-8AA8-B3A7396CAE29}"/>
    <dgm:cxn modelId="{CF230F33-6DC1-446F-8CE9-221C970FFE25}" srcId="{F1217311-E71F-4CD9-9D1D-C90DA86458C4}" destId="{BF7A810A-13BC-443C-A1A8-F07911CA61DF}" srcOrd="1" destOrd="0" parTransId="{1F3E8E75-9526-41BC-B91B-4F8BED09787D}" sibTransId="{90FA9C24-12D5-499F-BCAE-5B7BDF470DE0}"/>
    <dgm:cxn modelId="{E8F0233D-CE8A-9D4A-AFEE-15043FD15234}" type="presOf" srcId="{F6B67974-9E90-7545-876A-A1DE1034C7C1}" destId="{EA92DF16-7A7E-594D-94CF-91B27F9A799F}" srcOrd="0" destOrd="1" presId="urn:microsoft.com/office/officeart/2005/8/layout/hList1"/>
    <dgm:cxn modelId="{938D0F43-3FC4-40A7-B802-7D9102DB129D}" type="presOf" srcId="{8169334B-ADE4-4AAC-B3BE-AA7126BA923F}" destId="{739EDDD7-9EE2-4080-AF4B-31FFDFD33CDE}" srcOrd="0" destOrd="1" presId="urn:microsoft.com/office/officeart/2005/8/layout/hList1"/>
    <dgm:cxn modelId="{75329946-7F94-448E-830A-E9FBA8CC7D0B}" srcId="{DA287D7F-6415-4BAC-A11A-5D000C65957C}" destId="{8169334B-ADE4-4AAC-B3BE-AA7126BA923F}" srcOrd="1" destOrd="0" parTransId="{994E5A9C-2AE5-4056-87ED-C8E4323A8A1A}" sibTransId="{AB146128-07D5-48CD-B081-4214DEA0CD23}"/>
    <dgm:cxn modelId="{23B9B346-34F9-446C-8CB5-27D7B9320E83}" srcId="{0EF08618-1DFC-4E8B-B3AB-BD74779876D5}" destId="{DA287D7F-6415-4BAC-A11A-5D000C65957C}" srcOrd="1" destOrd="0" parTransId="{D3618028-2273-4572-888E-B598035B4B13}" sibTransId="{EFEC62C9-3C0B-4161-BDCB-DB94BA3F70D3}"/>
    <dgm:cxn modelId="{EB38915B-58A7-4D38-A08B-BEC5F8577C46}" type="presOf" srcId="{BF7A810A-13BC-443C-A1A8-F07911CA61DF}" destId="{549ADE10-F715-478E-A46E-7416366C8D97}" srcOrd="0" destOrd="1" presId="urn:microsoft.com/office/officeart/2005/8/layout/hList1"/>
    <dgm:cxn modelId="{95680183-5BAD-D84B-A45D-B74E469E26AA}" srcId="{A926686F-65C6-A043-BFCB-5E602AA1AD96}" destId="{95A81DB1-7741-7F43-A87D-55180770806F}" srcOrd="0" destOrd="0" parTransId="{B28CC840-FDB7-9E49-8DE2-E314C089988D}" sibTransId="{99B0D435-4B5C-F94B-84A0-187DF4C0EEF8}"/>
    <dgm:cxn modelId="{248F9C84-3ACA-BF4D-9EE7-3F7094D8C913}" srcId="{0EF08618-1DFC-4E8B-B3AB-BD74779876D5}" destId="{A926686F-65C6-A043-BFCB-5E602AA1AD96}" srcOrd="2" destOrd="0" parTransId="{73B20D0F-964A-734A-B71C-A70BC9B2AD77}" sibTransId="{7C39F147-7F22-6C4A-9FCE-66BB6A297758}"/>
    <dgm:cxn modelId="{8F62739A-F1C8-47C7-A1BE-D94B69B1D253}" type="presOf" srcId="{DA287D7F-6415-4BAC-A11A-5D000C65957C}" destId="{EAE244C5-F5AF-47A9-AB0E-F5AEB75C1526}" srcOrd="0" destOrd="0" presId="urn:microsoft.com/office/officeart/2005/8/layout/hList1"/>
    <dgm:cxn modelId="{81C5A59A-596E-4393-A7E1-D5EC0102AC5D}" type="presOf" srcId="{0338F1C4-6225-4DF3-BB54-931DB1A466FA}" destId="{739EDDD7-9EE2-4080-AF4B-31FFDFD33CDE}" srcOrd="0" destOrd="0" presId="urn:microsoft.com/office/officeart/2005/8/layout/hList1"/>
    <dgm:cxn modelId="{AE581FAD-02AB-284E-AC34-4E7454BB2692}" srcId="{A926686F-65C6-A043-BFCB-5E602AA1AD96}" destId="{F6B67974-9E90-7545-876A-A1DE1034C7C1}" srcOrd="1" destOrd="0" parTransId="{E30D4E01-4EA8-2642-B453-920E75C0E886}" sibTransId="{FE6A09C9-F3B4-2043-AA3C-DF2456126DB4}"/>
    <dgm:cxn modelId="{327232B1-1FEF-6646-B555-2ED33390A126}" type="presOf" srcId="{95A81DB1-7741-7F43-A87D-55180770806F}" destId="{EA92DF16-7A7E-594D-94CF-91B27F9A799F}" srcOrd="0" destOrd="0" presId="urn:microsoft.com/office/officeart/2005/8/layout/hList1"/>
    <dgm:cxn modelId="{66B5B3C0-DB22-4E29-9232-842D132FD59F}" srcId="{0EF08618-1DFC-4E8B-B3AB-BD74779876D5}" destId="{F1217311-E71F-4CD9-9D1D-C90DA86458C4}" srcOrd="0" destOrd="0" parTransId="{BEB3FC28-ABEB-4188-9019-67F726A7F2BE}" sibTransId="{E94E1EA9-73A2-4D05-B9B2-8D3AC6B1CA0A}"/>
    <dgm:cxn modelId="{063C0DD2-23BD-488A-827E-2D5C1CBEBB65}" type="presOf" srcId="{0EF08618-1DFC-4E8B-B3AB-BD74779876D5}" destId="{9E029BD8-FFB7-4724-94EB-56FF0486390B}" srcOrd="0" destOrd="0" presId="urn:microsoft.com/office/officeart/2005/8/layout/hList1"/>
    <dgm:cxn modelId="{03A31B04-1591-43C3-8470-29848435D37B}" type="presParOf" srcId="{9E029BD8-FFB7-4724-94EB-56FF0486390B}" destId="{B1B0D0EF-314E-49FA-B926-14AF5BDC5F28}" srcOrd="0" destOrd="0" presId="urn:microsoft.com/office/officeart/2005/8/layout/hList1"/>
    <dgm:cxn modelId="{36F663A6-552D-40E0-A0C6-037E4BA89B9A}" type="presParOf" srcId="{B1B0D0EF-314E-49FA-B926-14AF5BDC5F28}" destId="{DA28D0CD-CC9E-4E14-98D7-709F78BE1A2A}" srcOrd="0" destOrd="0" presId="urn:microsoft.com/office/officeart/2005/8/layout/hList1"/>
    <dgm:cxn modelId="{1BA4F584-87F8-4D26-B03D-35DA5BD70A5C}" type="presParOf" srcId="{B1B0D0EF-314E-49FA-B926-14AF5BDC5F28}" destId="{549ADE10-F715-478E-A46E-7416366C8D97}" srcOrd="1" destOrd="0" presId="urn:microsoft.com/office/officeart/2005/8/layout/hList1"/>
    <dgm:cxn modelId="{C8FF10E6-FC25-4DBF-B947-995ED8436D76}" type="presParOf" srcId="{9E029BD8-FFB7-4724-94EB-56FF0486390B}" destId="{38927F72-8FEF-4AEF-AFFD-418DE16D16E9}" srcOrd="1" destOrd="0" presId="urn:microsoft.com/office/officeart/2005/8/layout/hList1"/>
    <dgm:cxn modelId="{E38E28F5-53EF-4046-87CB-1DFA73FD1D19}" type="presParOf" srcId="{9E029BD8-FFB7-4724-94EB-56FF0486390B}" destId="{6128F0F2-4DEB-41BD-9202-52B48F144212}" srcOrd="2" destOrd="0" presId="urn:microsoft.com/office/officeart/2005/8/layout/hList1"/>
    <dgm:cxn modelId="{CB205466-1C5F-4DCD-8DE0-393C53749542}" type="presParOf" srcId="{6128F0F2-4DEB-41BD-9202-52B48F144212}" destId="{EAE244C5-F5AF-47A9-AB0E-F5AEB75C1526}" srcOrd="0" destOrd="0" presId="urn:microsoft.com/office/officeart/2005/8/layout/hList1"/>
    <dgm:cxn modelId="{9C1D86F3-CDD0-4DE2-A7D4-67ADD548F291}" type="presParOf" srcId="{6128F0F2-4DEB-41BD-9202-52B48F144212}" destId="{739EDDD7-9EE2-4080-AF4B-31FFDFD33CDE}" srcOrd="1" destOrd="0" presId="urn:microsoft.com/office/officeart/2005/8/layout/hList1"/>
    <dgm:cxn modelId="{5EDC1EF5-22B1-374F-9040-BC044162AA18}" type="presParOf" srcId="{9E029BD8-FFB7-4724-94EB-56FF0486390B}" destId="{19661AAD-D8D7-C34B-B039-39BB6D2A1E25}" srcOrd="3" destOrd="0" presId="urn:microsoft.com/office/officeart/2005/8/layout/hList1"/>
    <dgm:cxn modelId="{710705B1-7B49-1941-81D7-323448429F7A}" type="presParOf" srcId="{9E029BD8-FFB7-4724-94EB-56FF0486390B}" destId="{42EAEE5E-62C8-3F46-952E-5ACA5E7112EA}" srcOrd="4" destOrd="0" presId="urn:microsoft.com/office/officeart/2005/8/layout/hList1"/>
    <dgm:cxn modelId="{F19C3BB9-F3C2-8A42-96A4-48A88F0B5FE9}" type="presParOf" srcId="{42EAEE5E-62C8-3F46-952E-5ACA5E7112EA}" destId="{80A89142-8D83-2442-B176-7B728998125A}" srcOrd="0" destOrd="0" presId="urn:microsoft.com/office/officeart/2005/8/layout/hList1"/>
    <dgm:cxn modelId="{3F561A5D-A599-1B4B-AF30-777F44D09E41}" type="presParOf" srcId="{42EAEE5E-62C8-3F46-952E-5ACA5E7112EA}" destId="{EA92DF16-7A7E-594D-94CF-91B27F9A79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87CCA-F777-4B64-818B-E7AE478497FA}">
      <dsp:nvSpPr>
        <dsp:cNvPr id="0" name=""/>
        <dsp:cNvSpPr/>
      </dsp:nvSpPr>
      <dsp:spPr>
        <a:xfrm>
          <a:off x="6866" y="1007694"/>
          <a:ext cx="2965910" cy="22139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Build students’ sense of belonging in the course</a:t>
          </a:r>
        </a:p>
        <a:p>
          <a:pPr marL="228600" lvl="1" indent="-228600" algn="l" defTabSz="977900">
            <a:lnSpc>
              <a:spcPct val="90000"/>
            </a:lnSpc>
            <a:spcBef>
              <a:spcPct val="0"/>
            </a:spcBef>
            <a:spcAft>
              <a:spcPct val="15000"/>
            </a:spcAft>
            <a:buChar char="•"/>
          </a:pPr>
          <a:r>
            <a:rPr lang="en-US" sz="2200" kern="1200" dirty="0"/>
            <a:t>Promote help-seeking</a:t>
          </a:r>
        </a:p>
      </dsp:txBody>
      <dsp:txXfrm>
        <a:off x="58742" y="1059570"/>
        <a:ext cx="2862158" cy="2162113"/>
      </dsp:txXfrm>
    </dsp:sp>
    <dsp:sp modelId="{8264F7FD-76DE-4AE3-B550-BA6E3B8379FD}">
      <dsp:nvSpPr>
        <dsp:cNvPr id="0" name=""/>
        <dsp:cNvSpPr/>
      </dsp:nvSpPr>
      <dsp:spPr>
        <a:xfrm>
          <a:off x="6866" y="3221684"/>
          <a:ext cx="2965910" cy="9520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dirty="0"/>
            <a:t>SPIN</a:t>
          </a:r>
        </a:p>
      </dsp:txBody>
      <dsp:txXfrm>
        <a:off x="6866" y="3221684"/>
        <a:ext cx="2088669" cy="952015"/>
      </dsp:txXfrm>
    </dsp:sp>
    <dsp:sp modelId="{BD3FD26B-64D8-4C11-B655-4F6B198D1708}">
      <dsp:nvSpPr>
        <dsp:cNvPr id="0" name=""/>
        <dsp:cNvSpPr/>
      </dsp:nvSpPr>
      <dsp:spPr>
        <a:xfrm>
          <a:off x="2179437" y="3372903"/>
          <a:ext cx="1038068" cy="103806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73273-41CD-4C49-A1BB-FACF4B6C6FFC}">
      <dsp:nvSpPr>
        <dsp:cNvPr id="0" name=""/>
        <dsp:cNvSpPr/>
      </dsp:nvSpPr>
      <dsp:spPr>
        <a:xfrm>
          <a:off x="3474680" y="1007694"/>
          <a:ext cx="2965910" cy="22139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Develop a sense of belonging​</a:t>
          </a:r>
        </a:p>
        <a:p>
          <a:pPr marL="228600" lvl="1" indent="-228600" algn="l" defTabSz="977900">
            <a:lnSpc>
              <a:spcPct val="90000"/>
            </a:lnSpc>
            <a:spcBef>
              <a:spcPct val="0"/>
            </a:spcBef>
            <a:spcAft>
              <a:spcPct val="15000"/>
            </a:spcAft>
            <a:buChar char="•"/>
          </a:pPr>
          <a:r>
            <a:rPr lang="en-US" sz="2200" kern="1200" dirty="0"/>
            <a:t>Build confidence and self-efficacy</a:t>
          </a:r>
        </a:p>
        <a:p>
          <a:pPr marL="228600" lvl="1" indent="-228600" algn="l" defTabSz="977900">
            <a:lnSpc>
              <a:spcPct val="90000"/>
            </a:lnSpc>
            <a:spcBef>
              <a:spcPct val="0"/>
            </a:spcBef>
            <a:spcAft>
              <a:spcPct val="15000"/>
            </a:spcAft>
            <a:buChar char="•"/>
          </a:pPr>
          <a:r>
            <a:rPr lang="en-US" sz="2200" kern="1200" dirty="0"/>
            <a:t>Encourage planning for learning</a:t>
          </a:r>
        </a:p>
      </dsp:txBody>
      <dsp:txXfrm>
        <a:off x="3526556" y="1059570"/>
        <a:ext cx="2862158" cy="2162113"/>
      </dsp:txXfrm>
    </dsp:sp>
    <dsp:sp modelId="{98870809-26FB-47DA-AB73-6E94FB3EB864}">
      <dsp:nvSpPr>
        <dsp:cNvPr id="0" name=""/>
        <dsp:cNvSpPr/>
      </dsp:nvSpPr>
      <dsp:spPr>
        <a:xfrm>
          <a:off x="3474680" y="3221684"/>
          <a:ext cx="2965910" cy="9520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a:t>SDL videos</a:t>
          </a:r>
          <a:endParaRPr lang="en-US" sz="3600" kern="1200" dirty="0"/>
        </a:p>
      </dsp:txBody>
      <dsp:txXfrm>
        <a:off x="3474680" y="3221684"/>
        <a:ext cx="2088669" cy="952015"/>
      </dsp:txXfrm>
    </dsp:sp>
    <dsp:sp modelId="{DEF1F11E-9C2E-4089-8CD5-6E2CD55AD931}">
      <dsp:nvSpPr>
        <dsp:cNvPr id="0" name=""/>
        <dsp:cNvSpPr/>
      </dsp:nvSpPr>
      <dsp:spPr>
        <a:xfrm>
          <a:off x="5647250" y="3372903"/>
          <a:ext cx="1038068" cy="103806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516B0-1C5D-41E5-9A10-27708B509F7E}">
      <dsp:nvSpPr>
        <dsp:cNvPr id="0" name=""/>
        <dsp:cNvSpPr/>
      </dsp:nvSpPr>
      <dsp:spPr>
        <a:xfrm>
          <a:off x="6942494" y="1007694"/>
          <a:ext cx="2965910" cy="2213989"/>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b="0" i="0" u="none" kern="1200" dirty="0"/>
            <a:t>Encourage</a:t>
          </a:r>
          <a:r>
            <a:rPr lang="en-US" sz="2200" b="0" i="0" kern="1200" dirty="0"/>
            <a:t>​ planning for learning</a:t>
          </a:r>
          <a:endParaRPr lang="en-US" sz="2200" kern="1200" dirty="0"/>
        </a:p>
        <a:p>
          <a:pPr marL="228600" lvl="1" indent="-228600" algn="l" defTabSz="977900">
            <a:lnSpc>
              <a:spcPct val="90000"/>
            </a:lnSpc>
            <a:spcBef>
              <a:spcPct val="0"/>
            </a:spcBef>
            <a:spcAft>
              <a:spcPct val="15000"/>
            </a:spcAft>
            <a:buFont typeface="Arial" panose="020B0604020202020204" pitchFamily="34" charset="0"/>
            <a:buChar char="•"/>
          </a:pPr>
          <a:r>
            <a:rPr lang="en-US" sz="2200" b="0" i="0" u="none" kern="1200" dirty="0"/>
            <a:t>Engage in regular self-reflection</a:t>
          </a:r>
          <a:endParaRPr lang="en-US" sz="2200" b="0" i="0" kern="1200" dirty="0"/>
        </a:p>
        <a:p>
          <a:pPr marL="228600" lvl="1" indent="-228600" algn="l" defTabSz="977900">
            <a:lnSpc>
              <a:spcPct val="90000"/>
            </a:lnSpc>
            <a:spcBef>
              <a:spcPct val="0"/>
            </a:spcBef>
            <a:spcAft>
              <a:spcPct val="15000"/>
            </a:spcAft>
            <a:buFont typeface="Arial" panose="020B0604020202020204" pitchFamily="34" charset="0"/>
            <a:buChar char="•"/>
          </a:pPr>
          <a:r>
            <a:rPr lang="en-US" sz="2200" b="0" i="0" u="none" kern="1200" dirty="0"/>
            <a:t>Promote help-seeking</a:t>
          </a:r>
          <a:endParaRPr lang="en-US" sz="2200" b="0" i="0" kern="1200" dirty="0"/>
        </a:p>
      </dsp:txBody>
      <dsp:txXfrm>
        <a:off x="6994370" y="1059570"/>
        <a:ext cx="2862158" cy="2162113"/>
      </dsp:txXfrm>
    </dsp:sp>
    <dsp:sp modelId="{D2795246-1A00-419A-B86A-F24C252687EA}">
      <dsp:nvSpPr>
        <dsp:cNvPr id="0" name=""/>
        <dsp:cNvSpPr/>
      </dsp:nvSpPr>
      <dsp:spPr>
        <a:xfrm>
          <a:off x="6942494" y="3221684"/>
          <a:ext cx="2965910" cy="95201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a:t>SDL prompts</a:t>
          </a:r>
          <a:endParaRPr lang="en-US" sz="3600" kern="1200" dirty="0"/>
        </a:p>
      </dsp:txBody>
      <dsp:txXfrm>
        <a:off x="6942494" y="3221684"/>
        <a:ext cx="2088669" cy="952015"/>
      </dsp:txXfrm>
    </dsp:sp>
    <dsp:sp modelId="{BD5EFD3B-7DF8-473E-BF41-67F93E1F3DAF}">
      <dsp:nvSpPr>
        <dsp:cNvPr id="0" name=""/>
        <dsp:cNvSpPr/>
      </dsp:nvSpPr>
      <dsp:spPr>
        <a:xfrm>
          <a:off x="9115064" y="3372903"/>
          <a:ext cx="1038068" cy="103806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8D0CD-CC9E-4E14-98D7-709F78BE1A2A}">
      <dsp:nvSpPr>
        <dsp:cNvPr id="0" name=""/>
        <dsp:cNvSpPr/>
      </dsp:nvSpPr>
      <dsp:spPr>
        <a:xfrm>
          <a:off x="937" y="323096"/>
          <a:ext cx="2664037" cy="8129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Introductory questionnaire</a:t>
          </a:r>
        </a:p>
      </dsp:txBody>
      <dsp:txXfrm>
        <a:off x="937" y="323096"/>
        <a:ext cx="2664037" cy="812996"/>
      </dsp:txXfrm>
    </dsp:sp>
    <dsp:sp modelId="{549ADE10-F715-478E-A46E-7416366C8D97}">
      <dsp:nvSpPr>
        <dsp:cNvPr id="0" name=""/>
        <dsp:cNvSpPr/>
      </dsp:nvSpPr>
      <dsp:spPr>
        <a:xfrm>
          <a:off x="15007" y="1094373"/>
          <a:ext cx="2635898" cy="20115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Administer non-content questionnaire about themselves</a:t>
          </a:r>
        </a:p>
        <a:p>
          <a:pPr marL="171450" lvl="1" indent="-171450" algn="l" defTabSz="800100">
            <a:lnSpc>
              <a:spcPct val="90000"/>
            </a:lnSpc>
            <a:spcBef>
              <a:spcPct val="0"/>
            </a:spcBef>
            <a:spcAft>
              <a:spcPct val="15000"/>
            </a:spcAft>
            <a:buChar char="•"/>
          </a:pPr>
          <a:r>
            <a:rPr lang="en-US" sz="1800" kern="1200"/>
            <a:t>Share aggregated results with the class to foster connections</a:t>
          </a:r>
          <a:endParaRPr lang="en-US" sz="1800" kern="1200" dirty="0"/>
        </a:p>
      </dsp:txBody>
      <dsp:txXfrm>
        <a:off x="15007" y="1094373"/>
        <a:ext cx="2635898" cy="2011530"/>
      </dsp:txXfrm>
    </dsp:sp>
    <dsp:sp modelId="{EAE244C5-F5AF-47A9-AB0E-F5AEB75C1526}">
      <dsp:nvSpPr>
        <dsp:cNvPr id="0" name=""/>
        <dsp:cNvSpPr/>
      </dsp:nvSpPr>
      <dsp:spPr>
        <a:xfrm>
          <a:off x="3095989" y="343955"/>
          <a:ext cx="3078673" cy="73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Collaborative activities</a:t>
          </a:r>
        </a:p>
      </dsp:txBody>
      <dsp:txXfrm>
        <a:off x="3095989" y="343955"/>
        <a:ext cx="3078673" cy="730061"/>
      </dsp:txXfrm>
    </dsp:sp>
    <dsp:sp modelId="{739EDDD7-9EE2-4080-AF4B-31FFDFD33CDE}">
      <dsp:nvSpPr>
        <dsp:cNvPr id="0" name=""/>
        <dsp:cNvSpPr/>
      </dsp:nvSpPr>
      <dsp:spPr>
        <a:xfrm>
          <a:off x="3095989" y="1074017"/>
          <a:ext cx="3078673" cy="20110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Share a collaboration reflection tool</a:t>
          </a:r>
        </a:p>
        <a:p>
          <a:pPr marL="171450" lvl="1" indent="-171450" algn="l" defTabSz="800100">
            <a:lnSpc>
              <a:spcPct val="90000"/>
            </a:lnSpc>
            <a:spcBef>
              <a:spcPct val="0"/>
            </a:spcBef>
            <a:spcAft>
              <a:spcPct val="15000"/>
            </a:spcAft>
            <a:buChar char="•"/>
          </a:pPr>
          <a:r>
            <a:rPr lang="en-US" sz="1800" kern="1200" dirty="0">
              <a:solidFill>
                <a:schemeClr val="tx1"/>
              </a:solidFill>
            </a:rPr>
            <a:t>Provide a summative review of the peer-work experiences or group activities</a:t>
          </a:r>
        </a:p>
      </dsp:txBody>
      <dsp:txXfrm>
        <a:off x="3095989" y="1074017"/>
        <a:ext cx="3078673" cy="2011027"/>
      </dsp:txXfrm>
    </dsp:sp>
    <dsp:sp modelId="{80A89142-8D83-2442-B176-7B728998125A}">
      <dsp:nvSpPr>
        <dsp:cNvPr id="0" name=""/>
        <dsp:cNvSpPr/>
      </dsp:nvSpPr>
      <dsp:spPr>
        <a:xfrm>
          <a:off x="6605677" y="343955"/>
          <a:ext cx="3078673" cy="7300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Video tutorials</a:t>
          </a:r>
        </a:p>
      </dsp:txBody>
      <dsp:txXfrm>
        <a:off x="6605677" y="343955"/>
        <a:ext cx="3078673" cy="730061"/>
      </dsp:txXfrm>
    </dsp:sp>
    <dsp:sp modelId="{EA92DF16-7A7E-594D-94CF-91B27F9A799F}">
      <dsp:nvSpPr>
        <dsp:cNvPr id="0" name=""/>
        <dsp:cNvSpPr/>
      </dsp:nvSpPr>
      <dsp:spPr>
        <a:xfrm>
          <a:off x="6605677" y="1074017"/>
          <a:ext cx="3078673" cy="20110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Learn time management strategies</a:t>
          </a:r>
        </a:p>
        <a:p>
          <a:pPr marL="171450" lvl="1" indent="-171450" algn="l" defTabSz="800100">
            <a:lnSpc>
              <a:spcPct val="90000"/>
            </a:lnSpc>
            <a:spcBef>
              <a:spcPct val="0"/>
            </a:spcBef>
            <a:spcAft>
              <a:spcPct val="15000"/>
            </a:spcAft>
            <a:buChar char="•"/>
          </a:pPr>
          <a:r>
            <a:rPr lang="en-US" sz="1800" kern="1200" dirty="0">
              <a:solidFill>
                <a:schemeClr val="tx1"/>
              </a:solidFill>
            </a:rPr>
            <a:t>Prompts to schedule study time </a:t>
          </a:r>
        </a:p>
      </dsp:txBody>
      <dsp:txXfrm>
        <a:off x="6605677" y="1074017"/>
        <a:ext cx="3078673" cy="2011027"/>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RgUwrv0oQ4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Welcome. </a:t>
            </a:r>
          </a:p>
          <a:p>
            <a:pPr marL="0" lvl="0" indent="0" algn="l" rtl="0">
              <a:lnSpc>
                <a:spcPct val="100000"/>
              </a:lnSpc>
              <a:spcBef>
                <a:spcPts val="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Today we have a special preview of a new instructional model for supporting students with self-directed learning skills. We are going to take you through the model at a high level, this is not a training per se, and give you enough information so you can hit the ground running if you choose to try out the strategies we’ll describe. The model is in the final phases of editing, but we have a draft version for you to view. </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ahoma"/>
              <a:buNone/>
            </a:pPr>
            <a:fld id="{00000000-1234-1234-1234-123412341234}" type="slidenum">
              <a:rPr lang="en-US" sz="1200" b="0" i="0" u="none" strike="noStrike" cap="none">
                <a:solidFill>
                  <a:srgbClr val="000000"/>
                </a:solidFill>
                <a:latin typeface="Tahoma"/>
                <a:ea typeface="Tahoma"/>
                <a:cs typeface="Tahoma"/>
                <a:sym typeface="Tahoma"/>
              </a:rPr>
              <a:t>1</a:t>
            </a:fld>
            <a:endParaRPr sz="1200" b="0" i="0" u="none" strike="noStrike" cap="none">
              <a:solidFill>
                <a:srgbClr val="000000"/>
              </a:solidFill>
              <a:latin typeface="Tahoma"/>
              <a:ea typeface="Tahoma"/>
              <a:cs typeface="Tahoma"/>
              <a:sym typeface="Tahom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11181-219E-CFD8-3A14-61C822C1B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03BE3-9448-DF8F-AB05-9D683CBAA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84F39-0852-6DC7-423E-3AB737E484A7}"/>
              </a:ext>
            </a:extLst>
          </p:cNvPr>
          <p:cNvSpPr>
            <a:spLocks noGrp="1"/>
          </p:cNvSpPr>
          <p:nvPr>
            <p:ph type="body" idx="1"/>
          </p:nvPr>
        </p:nvSpPr>
        <p:spPr/>
        <p:txBody>
          <a:bodyPr/>
          <a:lstStyle/>
          <a:p>
            <a:r>
              <a:rPr lang="en-US" i="0" dirty="0"/>
              <a:t>In addition to the collaboration, there were multiple rounds of research, refinement, and testing. </a:t>
            </a:r>
          </a:p>
          <a:p>
            <a:endParaRPr lang="en-US" i="0" dirty="0"/>
          </a:p>
          <a:p>
            <a:pPr marL="171450" indent="-171450">
              <a:buFont typeface="Arial" panose="020B0604020202020204" pitchFamily="34" charset="0"/>
              <a:buChar char="•"/>
            </a:pPr>
            <a:r>
              <a:rPr lang="en-US" i="0" dirty="0"/>
              <a:t>Foundational literature review and qualitative data to gather information about institutional practices and polices. </a:t>
            </a:r>
          </a:p>
          <a:p>
            <a:pPr marL="171450" indent="-171450">
              <a:buFont typeface="Arial" panose="020B0604020202020204" pitchFamily="34" charset="0"/>
              <a:buChar char="•"/>
            </a:pPr>
            <a:r>
              <a:rPr lang="en-US" i="0" dirty="0"/>
              <a:t>The next phase, completed in 2024, involved rapid studies with 24 instructors from four partner institutions who embedded at least one of the three SDL strategies into online courses. </a:t>
            </a:r>
          </a:p>
          <a:p>
            <a:pPr marL="171450" indent="-171450">
              <a:buFont typeface="Arial" panose="020B0604020202020204" pitchFamily="34" charset="0"/>
              <a:buChar char="•"/>
            </a:pPr>
            <a:r>
              <a:rPr lang="en-US" i="0" dirty="0"/>
              <a:t>The third phase, also completed in 2024, studied the feasibility of engaging instructors and students in using all three SDL strategies. </a:t>
            </a:r>
          </a:p>
          <a:p>
            <a:pPr marL="171450" indent="-171450">
              <a:buFont typeface="Arial" panose="020B0604020202020204" pitchFamily="34" charset="0"/>
              <a:buChar char="•"/>
            </a:pPr>
            <a:r>
              <a:rPr lang="en-US" i="0" dirty="0"/>
              <a:t>The final phase, conducted in 2025, studied the effects of all three SDL strategies in a sample of 25 course sections at five institutions. </a:t>
            </a:r>
          </a:p>
        </p:txBody>
      </p:sp>
      <p:sp>
        <p:nvSpPr>
          <p:cNvPr id="4" name="Slide Number Placeholder 3">
            <a:extLst>
              <a:ext uri="{FF2B5EF4-FFF2-40B4-BE49-F238E27FC236}">
                <a16:creationId xmlns:a16="http://schemas.microsoft.com/office/drawing/2014/main" id="{DDD35204-9A75-E74D-1BC8-6F4D958697BD}"/>
              </a:ext>
            </a:extLst>
          </p:cNvPr>
          <p:cNvSpPr>
            <a:spLocks noGrp="1"/>
          </p:cNvSpPr>
          <p:nvPr>
            <p:ph type="sldNum" sz="quarter" idx="5"/>
          </p:nvPr>
        </p:nvSpPr>
        <p:spPr/>
        <p:txBody>
          <a:bodyPr/>
          <a:lstStyle/>
          <a:p>
            <a:fld id="{13005590-68AF-43FA-A2E8-1581564AC588}" type="slidenum">
              <a:rPr lang="en-US" smtClean="0"/>
              <a:t>10</a:t>
            </a:fld>
            <a:endParaRPr lang="en-US"/>
          </a:p>
        </p:txBody>
      </p:sp>
    </p:spTree>
    <p:extLst>
      <p:ext uri="{BB962C8B-B14F-4D97-AF65-F5344CB8AC3E}">
        <p14:creationId xmlns:p14="http://schemas.microsoft.com/office/powerpoint/2010/main" val="2358799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748515ac5c_0_6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3748515ac5c_0_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00" dirty="0">
                <a:latin typeface="Calibri" panose="020F0502020204030204" pitchFamily="34" charset="0"/>
                <a:ea typeface="Calibri" panose="020F0502020204030204" pitchFamily="34" charset="0"/>
                <a:cs typeface="Calibri" panose="020F0502020204030204" pitchFamily="34" charset="0"/>
                <a:sym typeface="Calibri"/>
              </a:rPr>
              <a:t>These partnerships and research activities results in the SDL Instructional Model, which o</a:t>
            </a:r>
            <a:r>
              <a:rPr lang="en-US" sz="10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ffers college educators</a:t>
            </a:r>
            <a:r>
              <a:rPr lang="en-US" sz="1000" dirty="0">
                <a:latin typeface="Calibri" panose="020F0502020204030204" pitchFamily="34" charset="0"/>
                <a:ea typeface="Calibri" panose="020F0502020204030204" pitchFamily="34" charset="0"/>
                <a:cs typeface="Calibri" panose="020F0502020204030204" pitchFamily="34" charset="0"/>
                <a:sym typeface="Calibri"/>
              </a:rPr>
              <a:t> </a:t>
            </a:r>
            <a:r>
              <a:rPr lang="en-US" sz="10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three evidence-based strategies to help college students manage their online learning better. These strategies tackle key challenges of online learning by helping students cultivate habits that are strongly related to student success, including developing a sense of belonging that builds social connections, planning time for coursework, reflecting on progress to develop confidence and self-efficacy, and learning how to seek help when needed. </a:t>
            </a:r>
            <a:r>
              <a:rPr lang="en-US" sz="1000" dirty="0">
                <a:latin typeface="Calibri" panose="020F0502020204030204" pitchFamily="34" charset="0"/>
                <a:ea typeface="Calibri" panose="020F0502020204030204" pitchFamily="34" charset="0"/>
                <a:cs typeface="Calibri" panose="020F0502020204030204" pitchFamily="34" charset="0"/>
                <a:sym typeface="Calibri"/>
              </a:rPr>
              <a:t>Faculty can weave these three strategies through their courses in an iterative, integrated way. </a:t>
            </a:r>
            <a:endParaRPr sz="1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lang="en-US" sz="1000" dirty="0">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lnSpc>
                <a:spcPct val="100000"/>
              </a:lnSpc>
              <a:spcBef>
                <a:spcPts val="0"/>
              </a:spcBef>
              <a:spcAft>
                <a:spcPts val="0"/>
              </a:spcAft>
              <a:buSzPts val="1400"/>
              <a:buNone/>
            </a:pPr>
            <a:r>
              <a:rPr lang="en-US" sz="1000" dirty="0">
                <a:latin typeface="Calibri" panose="020F0502020204030204" pitchFamily="34" charset="0"/>
                <a:ea typeface="Calibri" panose="020F0502020204030204" pitchFamily="34" charset="0"/>
                <a:cs typeface="Calibri" panose="020F0502020204030204" pitchFamily="34" charset="0"/>
                <a:sym typeface="Calibri"/>
              </a:rPr>
              <a:t>The first is </a:t>
            </a:r>
            <a:r>
              <a:rPr lang="en-US" sz="1000" b="1" dirty="0">
                <a:latin typeface="Calibri" panose="020F0502020204030204" pitchFamily="34" charset="0"/>
                <a:ea typeface="Calibri" panose="020F0502020204030204" pitchFamily="34" charset="0"/>
                <a:cs typeface="Calibri" panose="020F0502020204030204" pitchFamily="34" charset="0"/>
                <a:sym typeface="Calibri"/>
              </a:rPr>
              <a:t>student-peer interaction and networking or SPIN</a:t>
            </a:r>
            <a:r>
              <a:rPr lang="en-US" sz="1000" dirty="0">
                <a:latin typeface="Calibri" panose="020F0502020204030204" pitchFamily="34" charset="0"/>
                <a:ea typeface="Calibri" panose="020F0502020204030204" pitchFamily="34" charset="0"/>
                <a:cs typeface="Calibri" panose="020F0502020204030204" pitchFamily="34" charset="0"/>
                <a:sym typeface="Calibri"/>
              </a:rPr>
              <a:t>. SPIN has two parts. First, there is an introductory questionnaire to administer to students. Later in the course, there are </a:t>
            </a:r>
            <a:r>
              <a:rPr lang="en-US" sz="1000" dirty="0">
                <a:latin typeface="Calibri" panose="020F0502020204030204" pitchFamily="34" charset="0"/>
                <a:ea typeface="Calibri" panose="020F0502020204030204" pitchFamily="34" charset="0"/>
                <a:cs typeface="Calibri" panose="020F0502020204030204" pitchFamily="34" charset="0"/>
              </a:rPr>
              <a:t>collaborative</a:t>
            </a:r>
            <a:r>
              <a:rPr lang="en-US" sz="1000" dirty="0">
                <a:latin typeface="Calibri" panose="020F0502020204030204" pitchFamily="34" charset="0"/>
                <a:ea typeface="Calibri" panose="020F0502020204030204" pitchFamily="34" charset="0"/>
                <a:cs typeface="Calibri" panose="020F0502020204030204" pitchFamily="34" charset="0"/>
                <a:sym typeface="Calibri"/>
              </a:rPr>
              <a:t> peer-work assignments. The second activity is a series of 10-minute </a:t>
            </a:r>
            <a:r>
              <a:rPr lang="en-US" sz="1000" b="1" dirty="0">
                <a:latin typeface="Calibri" panose="020F0502020204030204" pitchFamily="34" charset="0"/>
                <a:ea typeface="Calibri" panose="020F0502020204030204" pitchFamily="34" charset="0"/>
                <a:cs typeface="Calibri" panose="020F0502020204030204" pitchFamily="34" charset="0"/>
                <a:sym typeface="Calibri"/>
              </a:rPr>
              <a:t>videos with a corresponding set of reflection questions </a:t>
            </a:r>
            <a:r>
              <a:rPr lang="en-US" sz="1000" dirty="0">
                <a:latin typeface="Calibri" panose="020F0502020204030204" pitchFamily="34" charset="0"/>
                <a:ea typeface="Calibri" panose="020F0502020204030204" pitchFamily="34" charset="0"/>
                <a:cs typeface="Calibri" panose="020F0502020204030204" pitchFamily="34" charset="0"/>
                <a:sym typeface="Calibri"/>
              </a:rPr>
              <a:t>for students to answer. These videos focus on sense of belonging, growth mindset, and time management. </a:t>
            </a:r>
            <a:r>
              <a:rPr lang="en-US" sz="1000" dirty="0">
                <a:latin typeface="Calibri" panose="020F0502020204030204" pitchFamily="34" charset="0"/>
                <a:ea typeface="Calibri" panose="020F0502020204030204" pitchFamily="34" charset="0"/>
                <a:cs typeface="Calibri" panose="020F0502020204030204" pitchFamily="34" charset="0"/>
              </a:rPr>
              <a:t>Finally, </a:t>
            </a:r>
            <a:r>
              <a:rPr lang="en-US" sz="1000" dirty="0">
                <a:latin typeface="Calibri" panose="020F0502020204030204" pitchFamily="34" charset="0"/>
                <a:ea typeface="Calibri" panose="020F0502020204030204" pitchFamily="34" charset="0"/>
                <a:cs typeface="Calibri" panose="020F0502020204030204" pitchFamily="34" charset="0"/>
                <a:sym typeface="Calibri"/>
              </a:rPr>
              <a:t>there </a:t>
            </a:r>
            <a:r>
              <a:rPr lang="en-US" sz="1000" dirty="0">
                <a:latin typeface="Calibri" panose="020F0502020204030204" pitchFamily="34" charset="0"/>
                <a:ea typeface="Calibri" panose="020F0502020204030204" pitchFamily="34" charset="0"/>
                <a:cs typeface="Calibri" panose="020F0502020204030204" pitchFamily="34" charset="0"/>
              </a:rPr>
              <a:t>is</a:t>
            </a:r>
            <a:r>
              <a:rPr lang="en-US" sz="1000" dirty="0">
                <a:latin typeface="Calibri" panose="020F0502020204030204" pitchFamily="34" charset="0"/>
                <a:ea typeface="Calibri" panose="020F0502020204030204" pitchFamily="34" charset="0"/>
                <a:cs typeface="Calibri" panose="020F0502020204030204" pitchFamily="34" charset="0"/>
                <a:sym typeface="Calibri"/>
              </a:rPr>
              <a:t> a </a:t>
            </a:r>
            <a:r>
              <a:rPr lang="en-US" sz="1000" b="1" dirty="0">
                <a:latin typeface="Calibri" panose="020F0502020204030204" pitchFamily="34" charset="0"/>
                <a:ea typeface="Calibri" panose="020F0502020204030204" pitchFamily="34" charset="0"/>
                <a:cs typeface="Calibri" panose="020F0502020204030204" pitchFamily="34" charset="0"/>
                <a:sym typeface="Calibri"/>
              </a:rPr>
              <a:t>series of prompts </a:t>
            </a:r>
            <a:r>
              <a:rPr lang="en-US" sz="1000" dirty="0">
                <a:latin typeface="Calibri" panose="020F0502020204030204" pitchFamily="34" charset="0"/>
                <a:ea typeface="Calibri" panose="020F0502020204030204" pitchFamily="34" charset="0"/>
                <a:cs typeface="Calibri" panose="020F0502020204030204" pitchFamily="34" charset="0"/>
              </a:rPr>
              <a:t>that can be administered</a:t>
            </a:r>
            <a:r>
              <a:rPr lang="en-US" sz="1000" dirty="0">
                <a:latin typeface="Calibri" panose="020F0502020204030204" pitchFamily="34" charset="0"/>
                <a:ea typeface="Calibri" panose="020F0502020204030204" pitchFamily="34" charset="0"/>
                <a:cs typeface="Calibri" panose="020F0502020204030204" pitchFamily="34" charset="0"/>
                <a:sym typeface="Calibri"/>
              </a:rPr>
              <a:t> throughout </a:t>
            </a:r>
            <a:r>
              <a:rPr lang="en-US" sz="1000" dirty="0">
                <a:latin typeface="Calibri" panose="020F0502020204030204" pitchFamily="34" charset="0"/>
                <a:ea typeface="Calibri" panose="020F0502020204030204" pitchFamily="34" charset="0"/>
                <a:cs typeface="Calibri" panose="020F0502020204030204" pitchFamily="34" charset="0"/>
              </a:rPr>
              <a:t>a</a:t>
            </a:r>
            <a:r>
              <a:rPr lang="en-US" sz="1000" dirty="0">
                <a:latin typeface="Calibri" panose="020F0502020204030204" pitchFamily="34" charset="0"/>
                <a:ea typeface="Calibri" panose="020F0502020204030204" pitchFamily="34" charset="0"/>
                <a:cs typeface="Calibri" panose="020F0502020204030204" pitchFamily="34" charset="0"/>
                <a:sym typeface="Calibri"/>
              </a:rPr>
              <a:t> course. There are three types of prompts: reflective prompts, an assessment wrapper around a major assessment or assignment, and a final reflection at the end of the course in the form of a letter to a future student. Students answer the prompt questions in short paragraphs. </a:t>
            </a:r>
            <a:endParaRPr sz="10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chemeClr val="dk1"/>
              </a:buClr>
              <a:buSzPts val="1200"/>
              <a:buFont typeface="Arial"/>
              <a:buNone/>
            </a:pPr>
            <a:endParaRPr lang="en-US" sz="1000" dirty="0">
              <a:latin typeface="Calibri" panose="020F0502020204030204" pitchFamily="34" charset="0"/>
              <a:ea typeface="Calibri" panose="020F0502020204030204" pitchFamily="34" charset="0"/>
              <a:cs typeface="Calibri" panose="020F0502020204030204" pitchFamily="34" charset="0"/>
              <a:sym typeface="Tahoma"/>
            </a:endParaRPr>
          </a:p>
          <a:p>
            <a:pPr marL="0" lvl="0" indent="0" algn="l" rtl="0">
              <a:lnSpc>
                <a:spcPct val="100000"/>
              </a:lnSpc>
              <a:spcBef>
                <a:spcPts val="0"/>
              </a:spcBef>
              <a:spcAft>
                <a:spcPts val="0"/>
              </a:spcAft>
              <a:buClr>
                <a:schemeClr val="dk1"/>
              </a:buClr>
              <a:buSzPts val="1200"/>
              <a:buFont typeface="Arial"/>
              <a:buNone/>
            </a:pPr>
            <a:r>
              <a:rPr lang="en-US" sz="1000" dirty="0">
                <a:latin typeface="Calibri" panose="020F0502020204030204" pitchFamily="34" charset="0"/>
                <a:ea typeface="Calibri" panose="020F0502020204030204" pitchFamily="34" charset="0"/>
                <a:cs typeface="Calibri" panose="020F0502020204030204" pitchFamily="34" charset="0"/>
                <a:sym typeface="Tahoma"/>
              </a:rPr>
              <a:t>Together, we refer to these strategies as the Instructional Model. </a:t>
            </a:r>
            <a:r>
              <a:rPr lang="en-US" sz="1000" dirty="0">
                <a:latin typeface="Calibri" panose="020F0502020204030204" pitchFamily="34" charset="0"/>
                <a:ea typeface="Calibri" panose="020F0502020204030204" pitchFamily="34" charset="0"/>
                <a:cs typeface="Calibri" panose="020F0502020204030204" pitchFamily="34" charset="0"/>
              </a:rPr>
              <a:t>Faculty can add the strategies to their course as:</a:t>
            </a:r>
          </a:p>
          <a:p>
            <a:pPr marL="628650" lvl="1" indent="-171450" algn="l" rtl="0">
              <a:lnSpc>
                <a:spcPct val="100000"/>
              </a:lnSpc>
              <a:spcBef>
                <a:spcPts val="0"/>
              </a:spcBef>
              <a:spcAft>
                <a:spcPts val="0"/>
              </a:spcAft>
              <a:buClr>
                <a:schemeClr val="dk1"/>
              </a:buClr>
              <a:buSzPts val="1200"/>
              <a:buFont typeface="Arial"/>
              <a:buChar char="•"/>
            </a:pPr>
            <a:r>
              <a:rPr lang="en-US" sz="1000" dirty="0">
                <a:latin typeface="Calibri" panose="020F0502020204030204" pitchFamily="34" charset="0"/>
                <a:ea typeface="Calibri" panose="020F0502020204030204" pitchFamily="34" charset="0"/>
                <a:cs typeface="Calibri" panose="020F0502020204030204" pitchFamily="34" charset="0"/>
              </a:rPr>
              <a:t>Discussion board questions, as a stand-alone assignment, or as an extension/addition to an existing assignment.</a:t>
            </a:r>
          </a:p>
          <a:p>
            <a:pPr marL="628650" lvl="1" indent="-171450" algn="l" rtl="0">
              <a:lnSpc>
                <a:spcPct val="100000"/>
              </a:lnSpc>
              <a:spcBef>
                <a:spcPts val="0"/>
              </a:spcBef>
              <a:spcAft>
                <a:spcPts val="0"/>
              </a:spcAft>
              <a:buClr>
                <a:schemeClr val="dk1"/>
              </a:buClr>
              <a:buSzPts val="1200"/>
              <a:buFont typeface="Arial"/>
              <a:buChar char="•"/>
            </a:pPr>
            <a:r>
              <a:rPr lang="en-US" sz="1000" dirty="0">
                <a:latin typeface="Calibri" panose="020F0502020204030204" pitchFamily="34" charset="0"/>
                <a:ea typeface="Calibri" panose="020F0502020204030204" pitchFamily="34" charset="0"/>
                <a:cs typeface="Calibri" panose="020F0502020204030204" pitchFamily="34" charset="0"/>
              </a:rPr>
              <a:t>Faculty can make the activities optional, graded (for course grade or participation), extra credit, or “gateway” assignments.</a:t>
            </a:r>
            <a:endParaRPr sz="1000" dirty="0">
              <a:latin typeface="Calibri" panose="020F0502020204030204" pitchFamily="34" charset="0"/>
              <a:ea typeface="Calibri" panose="020F0502020204030204" pitchFamily="34" charset="0"/>
              <a:cs typeface="Calibri" panose="020F0502020204030204" pitchFamily="34" charset="0"/>
              <a:sym typeface="Tahoma"/>
            </a:endParaRPr>
          </a:p>
          <a:p>
            <a:pPr marL="0" lvl="0" indent="0" algn="l" rtl="0">
              <a:lnSpc>
                <a:spcPct val="100000"/>
              </a:lnSpc>
              <a:spcBef>
                <a:spcPts val="0"/>
              </a:spcBef>
              <a:spcAft>
                <a:spcPts val="0"/>
              </a:spcAft>
              <a:buSzPts val="1400"/>
              <a:buNone/>
            </a:pPr>
            <a:endParaRPr sz="1000" dirty="0">
              <a:latin typeface="Calibri" panose="020F0502020204030204" pitchFamily="34" charset="0"/>
              <a:ea typeface="Calibri" panose="020F0502020204030204" pitchFamily="34" charset="0"/>
              <a:cs typeface="Calibri" panose="020F0502020204030204" pitchFamily="34" charset="0"/>
              <a:sym typeface="Tahoma"/>
            </a:endParaRPr>
          </a:p>
          <a:p>
            <a:pPr marL="0" lvl="0" indent="0" algn="l" rtl="0">
              <a:lnSpc>
                <a:spcPct val="100000"/>
              </a:lnSpc>
              <a:spcBef>
                <a:spcPts val="0"/>
              </a:spcBef>
              <a:spcAft>
                <a:spcPts val="0"/>
              </a:spcAft>
              <a:buSzPts val="1400"/>
              <a:buNone/>
            </a:pPr>
            <a:endParaRPr sz="1000" dirty="0">
              <a:latin typeface="Calibri" panose="020F0502020204030204" pitchFamily="34" charset="0"/>
              <a:ea typeface="Calibri" panose="020F0502020204030204" pitchFamily="34" charset="0"/>
              <a:cs typeface="Calibri" panose="020F0502020204030204" pitchFamily="34" charset="0"/>
            </a:endParaRPr>
          </a:p>
        </p:txBody>
      </p:sp>
      <p:sp>
        <p:nvSpPr>
          <p:cNvPr id="365" name="Google Shape;365;g3748515ac5c_0_6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748515ac5c_0_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3748515ac5c_0_4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dirty="0"/>
              <a:t>Some of the learning theories that serve as a basis for the SDL strategies include microlearning, or short learning activities that prime and remind students to apply certain skills. </a:t>
            </a:r>
          </a:p>
          <a:p>
            <a:pPr marL="0" indent="0"/>
            <a:endParaRPr lang="en-US" dirty="0"/>
          </a:p>
          <a:p>
            <a:pPr marL="0" indent="0"/>
            <a:r>
              <a:rPr lang="en-US" dirty="0"/>
              <a:t>The overall design of the Instructional Model is based on adult learning principles that focus on the student's confidence and knowledge to direct their own learning, and ways that the instructor can create an experience-based, goal-oriented, relevant, and practical environment. </a:t>
            </a:r>
          </a:p>
          <a:p>
            <a:pPr marL="0" indent="0"/>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(Knowles, 1984; Merriam, 2001; Merriam &amp; Caffarella, 1999; Morris, 2023)</a:t>
            </a:r>
          </a:p>
          <a:p>
            <a:pPr marL="0" indent="0"/>
            <a:endParaRPr dirty="0"/>
          </a:p>
        </p:txBody>
      </p:sp>
      <p:sp>
        <p:nvSpPr>
          <p:cNvPr id="377" name="Google Shape;377;g3748515ac5c_0_4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06250"/>
              </a:lnSpc>
            </a:pPr>
            <a:r>
              <a:rPr lang="en-US" sz="1000" dirty="0"/>
              <a:t>The Instructional Model aims to build student capacity with 5 key skills that relate to the processes. </a:t>
            </a:r>
          </a:p>
          <a:p>
            <a:pPr marL="0" indent="0">
              <a:lnSpc>
                <a:spcPct val="106250"/>
              </a:lnSpc>
            </a:pPr>
            <a:r>
              <a:rPr lang="en-US" sz="1000" dirty="0"/>
              <a:t>There are two "I can" skills aligned with motivation processes, what we call "I can," which provide the foundational emotions and beliefs that energize students’ approach to learning. : </a:t>
            </a:r>
          </a:p>
          <a:p>
            <a:pPr marL="742950" lvl="1" indent="-285750">
              <a:lnSpc>
                <a:spcPct val="106250"/>
              </a:lnSpc>
              <a:buClr>
                <a:schemeClr val="dk1"/>
              </a:buClr>
              <a:buSzPts val="1200"/>
              <a:buFont typeface="Arial"/>
              <a:buChar char="•"/>
            </a:pPr>
            <a:r>
              <a:rPr lang="en-US" sz="1000" dirty="0"/>
              <a:t>Develop a sense of belonging. Students who experience belonging in a course feel connected to peers and faculty and feel accepted, respected, and valued. </a:t>
            </a:r>
            <a:endParaRPr sz="1000" dirty="0"/>
          </a:p>
          <a:p>
            <a:pPr marL="742950" lvl="1" indent="-285750" algn="l" rtl="0">
              <a:lnSpc>
                <a:spcPct val="106250"/>
              </a:lnSpc>
              <a:spcBef>
                <a:spcPts val="0"/>
              </a:spcBef>
              <a:spcAft>
                <a:spcPts val="0"/>
              </a:spcAft>
              <a:buClr>
                <a:schemeClr val="dk1"/>
              </a:buClr>
              <a:buSzPts val="1200"/>
              <a:buFont typeface="Arial"/>
              <a:buChar char="•"/>
            </a:pPr>
            <a:r>
              <a:rPr lang="en-US" sz="1000" dirty="0"/>
              <a:t>Build confidence and self-efficacy as a college student. Students with self-efficacy feel they can overcome obstacles to achieve their goals; they exhibit a growth mindset. </a:t>
            </a:r>
            <a:endParaRPr sz="1000" dirty="0"/>
          </a:p>
          <a:p>
            <a:pPr marL="171450" indent="-171450">
              <a:lnSpc>
                <a:spcPct val="106250"/>
              </a:lnSpc>
              <a:buClr>
                <a:schemeClr val="dk1"/>
              </a:buClr>
              <a:buSzPts val="1200"/>
              <a:buFont typeface="Arial"/>
              <a:buChar char="•"/>
            </a:pPr>
            <a:r>
              <a:rPr lang="en-US" sz="1000" dirty="0"/>
              <a:t>Two skills aligned with metacognition process, or “I plan,” translate those emotions and beliefs into an action plan. </a:t>
            </a:r>
            <a:endParaRPr sz="1000" dirty="0"/>
          </a:p>
          <a:p>
            <a:pPr marL="628650" lvl="1" indent="-171450" algn="l" rtl="0">
              <a:lnSpc>
                <a:spcPct val="106250"/>
              </a:lnSpc>
              <a:spcBef>
                <a:spcPts val="0"/>
              </a:spcBef>
              <a:spcAft>
                <a:spcPts val="0"/>
              </a:spcAft>
              <a:buClr>
                <a:schemeClr val="dk1"/>
              </a:buClr>
              <a:buSzPts val="1200"/>
              <a:buFont typeface="Arial"/>
              <a:buChar char="•"/>
            </a:pPr>
            <a:r>
              <a:rPr lang="en-US" sz="1000" dirty="0"/>
              <a:t>Engage in regular self-reflection around learning progress. Students who reflect assess what worked and what didn’t after completing a task and use this information to adjust their plans for the future. </a:t>
            </a:r>
            <a:endParaRPr sz="1000" dirty="0"/>
          </a:p>
          <a:p>
            <a:pPr marL="628650" lvl="1" indent="-171450">
              <a:lnSpc>
                <a:spcPct val="106250"/>
              </a:lnSpc>
              <a:buClr>
                <a:schemeClr val="dk1"/>
              </a:buClr>
              <a:buSzPts val="1200"/>
              <a:buFont typeface="Arial"/>
              <a:buChar char="•"/>
            </a:pPr>
            <a:r>
              <a:rPr lang="en-US" sz="1000" dirty="0"/>
              <a:t>Plan for learning. Students with planning skills anticipate the learning strategies they will need to meet their goals; they can estimate the time needed for tasks and lay out steps to meet deadlines. While creating the plan is related to metacognition, following through – and adjusting if needed – on the plan, is related to applied learning. </a:t>
            </a:r>
            <a:endParaRPr sz="1000" dirty="0"/>
          </a:p>
          <a:p>
            <a:pPr marL="171450" indent="-171450">
              <a:lnSpc>
                <a:spcPct val="106250"/>
              </a:lnSpc>
              <a:buClr>
                <a:schemeClr val="dk1"/>
              </a:buClr>
              <a:buSzPts val="1200"/>
              <a:buFont typeface="Arial"/>
              <a:buChar char="•"/>
            </a:pPr>
            <a:r>
              <a:rPr lang="en-US" sz="1000" dirty="0"/>
              <a:t>The final skill aligned with “I do” or applied learning, that put the learning plan into action</a:t>
            </a:r>
          </a:p>
          <a:p>
            <a:pPr marL="628650" lvl="1" indent="-171450">
              <a:lnSpc>
                <a:spcPct val="106250"/>
              </a:lnSpc>
              <a:buClr>
                <a:schemeClr val="dk1"/>
              </a:buClr>
              <a:buSzPts val="1200"/>
              <a:buFont typeface="Arial"/>
              <a:buChar char="•"/>
            </a:pPr>
            <a:r>
              <a:rPr lang="en-US" sz="1000" dirty="0"/>
              <a:t>seeking help, which also includes finding resources, implementing and adjusting strategies. Students are more likely to take action when they see how it fits in their plan, and how additional resources, social support, or different study strategies will help them. </a:t>
            </a:r>
            <a:endParaRPr sz="1000" dirty="0"/>
          </a:p>
        </p:txBody>
      </p:sp>
      <p:sp>
        <p:nvSpPr>
          <p:cNvPr id="348" name="Google Shape;3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748515ac5c_0_7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3748515ac5c_0_7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SDL Instruction Model includes two guides containing multiple resources. The Course Implementation Guide is a step-by-step guide for faculty to integrate the instructional strategies into online courses. The guide features “copy and paste” text for any learning management system (LMS), as well as course integration tips and examples. </a:t>
            </a:r>
          </a:p>
          <a:p>
            <a:pPr marL="0" lvl="0" indent="0" algn="l" rtl="0">
              <a:lnSpc>
                <a:spcPct val="100000"/>
              </a:lnSpc>
              <a:spcBef>
                <a:spcPts val="0"/>
              </a:spcBef>
              <a:spcAft>
                <a:spcPts val="0"/>
              </a:spcAft>
              <a:buSzPts val="1400"/>
              <a:buNone/>
            </a:pPr>
            <a:endParaRPr lang="en-US"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a:t>
            </a:r>
            <a:r>
              <a:rPr lang="en-US" dirty="0">
                <a:latin typeface="Calibri" panose="020F0502020204030204" pitchFamily="34" charset="0"/>
                <a:ea typeface="Calibri" panose="020F0502020204030204" pitchFamily="34" charset="0"/>
                <a:cs typeface="Calibri" panose="020F0502020204030204" pitchFamily="34" charset="0"/>
                <a:sym typeface="Tahoma"/>
              </a:rPr>
              <a:t>Campus Resource Guide provides </a:t>
            </a:r>
            <a:r>
              <a:rPr lang="en-US" dirty="0">
                <a:latin typeface="Calibri" panose="020F0502020204030204" pitchFamily="34" charset="0"/>
                <a:ea typeface="Calibri" panose="020F0502020204030204" pitchFamily="34" charset="0"/>
                <a:cs typeface="Calibri" panose="020F0502020204030204" pitchFamily="34" charset="0"/>
                <a:sym typeface="Arial"/>
              </a:rPr>
              <a:t>instructional leaders with information for adopting the Instructional Model on their campus, the theory and evidence in support of SDL skills, and a full suite of resources for professional developers to support faculty learning about the SDL Instructional Model. </a:t>
            </a:r>
          </a:p>
        </p:txBody>
      </p:sp>
      <p:sp>
        <p:nvSpPr>
          <p:cNvPr id="355" name="Google Shape;355;g3748515ac5c_0_7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purpose of this section is to guide faculty through implementation of the three strategies. All of this content is included in the guides. </a:t>
            </a:r>
            <a:endParaRPr dirty="0"/>
          </a:p>
        </p:txBody>
      </p:sp>
      <p:sp>
        <p:nvSpPr>
          <p:cNvPr id="413" name="Google Shape;41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sym typeface="Tahoma"/>
              </a:rPr>
              <a:t>Now, let’s dive into the three strategies</a:t>
            </a:r>
          </a:p>
          <a:p>
            <a:pPr marL="0" lvl="0" indent="0" algn="l" rtl="0">
              <a:lnSpc>
                <a:spcPct val="100000"/>
              </a:lnSpc>
              <a:spcBef>
                <a:spcPts val="0"/>
              </a:spcBef>
              <a:spcAft>
                <a:spcPts val="0"/>
              </a:spcAft>
              <a:buSzPts val="1400"/>
              <a:buNone/>
            </a:pPr>
            <a:endParaRPr lang="en-US" i="1" dirty="0">
              <a:latin typeface="Calibri" panose="020F0502020204030204" pitchFamily="34" charset="0"/>
              <a:ea typeface="Calibri" panose="020F0502020204030204" pitchFamily="34" charset="0"/>
              <a:cs typeface="Calibri" panose="020F0502020204030204" pitchFamily="34" charset="0"/>
              <a:sym typeface="Tahoma"/>
            </a:endParaRPr>
          </a:p>
          <a:p>
            <a:pPr marL="0" lvl="0" indent="0" algn="l" rtl="0">
              <a:lnSpc>
                <a:spcPct val="100000"/>
              </a:lnSpc>
              <a:spcBef>
                <a:spcPts val="0"/>
              </a:spcBef>
              <a:spcAft>
                <a:spcPts val="0"/>
              </a:spcAft>
              <a:buSzPts val="1400"/>
              <a:buNone/>
            </a:pPr>
            <a:r>
              <a:rPr lang="en-US" i="1" dirty="0">
                <a:latin typeface="Calibri" panose="020F0502020204030204" pitchFamily="34" charset="0"/>
                <a:ea typeface="Calibri" panose="020F0502020204030204" pitchFamily="34" charset="0"/>
                <a:cs typeface="Calibri" panose="020F0502020204030204" pitchFamily="34" charset="0"/>
                <a:sym typeface="Tahoma"/>
              </a:rPr>
              <a:t>Review which skills </a:t>
            </a:r>
            <a:r>
              <a:rPr lang="en-US" i="1">
                <a:latin typeface="Calibri" panose="020F0502020204030204" pitchFamily="34" charset="0"/>
                <a:ea typeface="Calibri" panose="020F0502020204030204" pitchFamily="34" charset="0"/>
                <a:cs typeface="Calibri" panose="020F0502020204030204" pitchFamily="34" charset="0"/>
                <a:sym typeface="Tahoma"/>
              </a:rPr>
              <a:t>they promote</a:t>
            </a:r>
            <a:r>
              <a:rPr lang="en-US" i="1" dirty="0">
                <a:latin typeface="Calibri" panose="020F0502020204030204" pitchFamily="34" charset="0"/>
                <a:ea typeface="Calibri" panose="020F0502020204030204" pitchFamily="34" charset="0"/>
                <a:cs typeface="Calibri" panose="020F0502020204030204" pitchFamily="34" charset="0"/>
                <a:sym typeface="Tahoma"/>
              </a:rPr>
              <a:t>. </a:t>
            </a:r>
            <a:endParaRPr i="1" dirty="0">
              <a:latin typeface="Calibri" panose="020F0502020204030204" pitchFamily="34" charset="0"/>
              <a:ea typeface="Calibri" panose="020F0502020204030204" pitchFamily="34" charset="0"/>
              <a:cs typeface="Calibri" panose="020F0502020204030204" pitchFamily="34" charset="0"/>
            </a:endParaRPr>
          </a:p>
        </p:txBody>
      </p:sp>
      <p:sp>
        <p:nvSpPr>
          <p:cNvPr id="435" name="Google Shape;43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000" dirty="0"/>
              <a:t>First, we have a pacing guide that provides a suggested ordering of the strategies and approximately how much time they take for students to complete. </a:t>
            </a:r>
          </a:p>
          <a:p>
            <a:pPr marL="0" marR="0" lvl="0" indent="0" algn="l" rtl="0">
              <a:lnSpc>
                <a:spcPct val="100000"/>
              </a:lnSpc>
              <a:spcBef>
                <a:spcPts val="0"/>
              </a:spcBef>
              <a:spcAft>
                <a:spcPts val="0"/>
              </a:spcAft>
              <a:buClr>
                <a:schemeClr val="dk1"/>
              </a:buClr>
              <a:buSzPts val="1200"/>
              <a:buFont typeface="Calibri"/>
              <a:buNone/>
            </a:pPr>
            <a:endParaRPr lang="en-US" sz="1000" dirty="0"/>
          </a:p>
          <a:p>
            <a:pPr marL="0" lvl="0" indent="0" algn="l" rtl="0">
              <a:lnSpc>
                <a:spcPct val="100000"/>
              </a:lnSpc>
              <a:spcBef>
                <a:spcPts val="0"/>
              </a:spcBef>
              <a:spcAft>
                <a:spcPts val="0"/>
              </a:spcAft>
              <a:buSzPts val="1400"/>
              <a:buNone/>
            </a:pPr>
            <a:r>
              <a:rPr lang="en-US" sz="1000" dirty="0"/>
              <a:t>These activities are best administered during certain parts of the course.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The SPIN questionnaire and the first two videos in the SDL series on sense of belonging and time management work well at the beginning of a course. This helps set the foundation around motivation to support students in building a sense of belonging.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During the course, t</a:t>
            </a:r>
            <a:r>
              <a:rPr lang="en-US" sz="1000" strike="noStrike" dirty="0"/>
              <a:t>he growth mindset video</a:t>
            </a:r>
            <a:r>
              <a:rPr lang="en-US" sz="1000" dirty="0"/>
              <a:t> </a:t>
            </a:r>
            <a:r>
              <a:rPr lang="en-US" sz="1000" strike="noStrike" dirty="0"/>
              <a:t>sets the stage for being resilient in the face of first challenge – perhaps the first major assessment – building confidence and self-efficacy</a:t>
            </a:r>
            <a:r>
              <a:rPr lang="en-US" sz="1000" dirty="0"/>
              <a:t>.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T</a:t>
            </a:r>
            <a:r>
              <a:rPr lang="en-US" sz="1000" strike="noStrike" dirty="0"/>
              <a:t>he reflective prompts</a:t>
            </a:r>
            <a:r>
              <a:rPr lang="en-US" sz="1000" dirty="0"/>
              <a:t> and</a:t>
            </a:r>
            <a:r>
              <a:rPr lang="en-US" sz="1000" strike="noStrike" dirty="0"/>
              <a:t> the assessment wrapper engage students in metacognitively evaluating their performance and considering different learning strategies to improve their performance.</a:t>
            </a:r>
            <a:r>
              <a:rPr lang="en-US" sz="1000" dirty="0"/>
              <a:t>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SPIN collaborative activities reinforce the habits of metacognitive progress – checking and adjusting learning strategies – and the applied learning skills of following through on selected learning strategies and seeking help from peers.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The final message to a future student serves as a culminating activity, supports motivation, specifically growth mindset, for both the students writing the message and receiving it.</a:t>
            </a:r>
            <a:endParaRPr lang="en-US" sz="1000" strike="noStrike" dirty="0"/>
          </a:p>
          <a:p>
            <a:pPr marL="0" marR="0" lvl="0" indent="0" algn="l" rtl="0">
              <a:lnSpc>
                <a:spcPct val="100000"/>
              </a:lnSpc>
              <a:spcBef>
                <a:spcPts val="0"/>
              </a:spcBef>
              <a:spcAft>
                <a:spcPts val="0"/>
              </a:spcAft>
              <a:buClr>
                <a:schemeClr val="dk1"/>
              </a:buClr>
              <a:buSzPts val="1200"/>
              <a:buFont typeface="Calibri"/>
              <a:buNone/>
            </a:pPr>
            <a:endParaRPr lang="en-US" sz="1000" dirty="0"/>
          </a:p>
          <a:p>
            <a:pPr marL="0" marR="0" lvl="0" indent="0" algn="l" rtl="0">
              <a:lnSpc>
                <a:spcPct val="100000"/>
              </a:lnSpc>
              <a:spcBef>
                <a:spcPts val="0"/>
              </a:spcBef>
              <a:spcAft>
                <a:spcPts val="0"/>
              </a:spcAft>
              <a:buClr>
                <a:schemeClr val="dk1"/>
              </a:buClr>
              <a:buSzPts val="1200"/>
              <a:buFont typeface="Calibri"/>
              <a:buNone/>
            </a:pPr>
            <a:r>
              <a:rPr lang="en-US" sz="1000" dirty="0"/>
              <a:t>However, you have some flexibility based on the context of your course (for example, add/drop periods). The goal is to have all your students exposed to the strategies. ​The model has been implemented in 4-week, 5-week, and 8-week courses, and other course durations – faculty can adjust based on their course length. ​</a:t>
            </a:r>
            <a:endParaRPr sz="1000" dirty="0"/>
          </a:p>
          <a:p>
            <a:pPr marL="0" lvl="0" indent="0" algn="l" rtl="0">
              <a:lnSpc>
                <a:spcPct val="100000"/>
              </a:lnSpc>
              <a:spcBef>
                <a:spcPts val="0"/>
              </a:spcBef>
              <a:spcAft>
                <a:spcPts val="0"/>
              </a:spcAft>
              <a:buSzPts val="1400"/>
              <a:buNone/>
            </a:pPr>
            <a:endParaRPr sz="1000" dirty="0"/>
          </a:p>
        </p:txBody>
      </p:sp>
      <p:sp>
        <p:nvSpPr>
          <p:cNvPr id="420" name="Google Shape;42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SzPts val="1400"/>
              <a:buNone/>
            </a:pPr>
            <a:r>
              <a:rPr lang="en-US" sz="800" dirty="0">
                <a:solidFill>
                  <a:srgbClr val="404040"/>
                </a:solidFill>
                <a:latin typeface="+mn-lt"/>
                <a:ea typeface="Arial"/>
                <a:cs typeface="Arial"/>
                <a:sym typeface="Arial"/>
              </a:rPr>
              <a:t>The introductory questionnaire asks students to share nonacademic information to help them get to know one another better, find shared experiences and connections, and promote a course atmosphere where students can “bring their full selves” to class. The Course Implementation Guide includes a bank of ready-to-use questions such as: What are your hobbies, pastimes, or activities that bring you the most joy? What time of day do you usually do schoolwork? After students have completed the survey, faculty can summarize common interests or spotlight the wide range of special talents in the class. Students can comment and react to what they learned about their classmates on a discussion board or in a synchronous meeting to build community among students. The questionnaire data can also be used to inform other instructional activities, including creating collaborative groups.</a:t>
            </a:r>
            <a:endParaRPr sz="800" dirty="0">
              <a:latin typeface="+mn-lt"/>
              <a:ea typeface="Arial"/>
              <a:cs typeface="Arial"/>
              <a:sym typeface="Arial"/>
            </a:endParaRPr>
          </a:p>
          <a:p>
            <a:pPr marL="0" lvl="0" indent="0" algn="l" rtl="0">
              <a:lnSpc>
                <a:spcPct val="100000"/>
              </a:lnSpc>
              <a:spcBef>
                <a:spcPts val="600"/>
              </a:spcBef>
              <a:spcAft>
                <a:spcPts val="0"/>
              </a:spcAft>
              <a:buSzPts val="1400"/>
              <a:buNone/>
            </a:pPr>
            <a:endParaRPr lang="en-US" sz="800" dirty="0">
              <a:latin typeface="+mn-lt"/>
              <a:ea typeface="Arial"/>
              <a:cs typeface="Arial"/>
              <a:sym typeface="Arial"/>
            </a:endParaRPr>
          </a:p>
          <a:p>
            <a:pPr marL="0" marR="0" lvl="0" indent="0" algn="l" rtl="0">
              <a:lnSpc>
                <a:spcPct val="100000"/>
              </a:lnSpc>
              <a:spcBef>
                <a:spcPts val="0"/>
              </a:spcBef>
              <a:spcAft>
                <a:spcPts val="0"/>
              </a:spcAft>
              <a:buSzPts val="1400"/>
              <a:buNone/>
            </a:pPr>
            <a:r>
              <a:rPr lang="en-US" sz="800" dirty="0">
                <a:solidFill>
                  <a:srgbClr val="404040"/>
                </a:solidFill>
                <a:latin typeface="+mn-lt"/>
                <a:ea typeface="Arial"/>
                <a:cs typeface="Arial"/>
                <a:sym typeface="Arial"/>
              </a:rPr>
              <a:t>Faculty assign two collaborative activities that provide students an opportunity to work with peers on a meaningful shared academic task relevant to the course content. Consider using responses from the introductory questionnaire to form groups of students with common interests. </a:t>
            </a:r>
            <a:endParaRPr lang="en-US" sz="800" dirty="0">
              <a:latin typeface="+mn-lt"/>
            </a:endParaRPr>
          </a:p>
          <a:p>
            <a:pPr marL="285750" marR="0" lvl="0" indent="-266700" algn="l" rtl="0">
              <a:lnSpc>
                <a:spcPct val="100000"/>
              </a:lnSpc>
              <a:spcBef>
                <a:spcPts val="0"/>
              </a:spcBef>
              <a:spcAft>
                <a:spcPts val="0"/>
              </a:spcAft>
              <a:buClr>
                <a:srgbClr val="404040"/>
              </a:buClr>
              <a:buSzPts val="1500"/>
              <a:buFont typeface="Arial"/>
              <a:buChar char="•"/>
            </a:pPr>
            <a:r>
              <a:rPr lang="en-US" sz="800" dirty="0">
                <a:solidFill>
                  <a:srgbClr val="404040"/>
                </a:solidFill>
                <a:latin typeface="+mn-lt"/>
                <a:ea typeface="Arial"/>
                <a:cs typeface="Arial"/>
                <a:sym typeface="Arial"/>
              </a:rPr>
              <a:t>To set expectations, faculty share a collaboration reflection tool that students review before the activity and complete after the activity. Students also complete a reflection after the activities. The Course Implementation Guide provides several examples of asynchronous and synchronous collaborative activities. </a:t>
            </a:r>
          </a:p>
          <a:p>
            <a:pPr marL="19050" marR="0" lvl="0" indent="0" algn="l" rtl="0">
              <a:lnSpc>
                <a:spcPct val="100000"/>
              </a:lnSpc>
              <a:spcBef>
                <a:spcPts val="0"/>
              </a:spcBef>
              <a:spcAft>
                <a:spcPts val="0"/>
              </a:spcAft>
              <a:buClr>
                <a:srgbClr val="404040"/>
              </a:buClr>
              <a:buSzPts val="1500"/>
              <a:buFont typeface="Arial"/>
              <a:buNone/>
            </a:pPr>
            <a:endParaRPr lang="en-US" sz="800" b="0" dirty="0">
              <a:solidFill>
                <a:srgbClr val="404040"/>
              </a:solidFill>
              <a:latin typeface="+mn-lt"/>
              <a:ea typeface="Arial"/>
              <a:cs typeface="Arial"/>
              <a:sym typeface="Arial"/>
            </a:endParaRPr>
          </a:p>
          <a:p>
            <a:pPr marL="228600" lvl="0" indent="-228600" algn="l" rtl="0">
              <a:lnSpc>
                <a:spcPct val="100000"/>
              </a:lnSpc>
              <a:spcBef>
                <a:spcPts val="1000"/>
              </a:spcBef>
              <a:spcAft>
                <a:spcPts val="0"/>
              </a:spcAft>
              <a:buSzPts val="2400"/>
              <a:buChar char="•"/>
            </a:pPr>
            <a:r>
              <a:rPr lang="en-US" sz="800" dirty="0">
                <a:latin typeface="+mn-lt"/>
              </a:rPr>
              <a:t>What makes SPIN different from the group work I already assign?</a:t>
            </a:r>
          </a:p>
          <a:p>
            <a:pPr marL="685800" lvl="1" indent="-228600" algn="l" rtl="0">
              <a:lnSpc>
                <a:spcPct val="100000"/>
              </a:lnSpc>
              <a:spcBef>
                <a:spcPts val="500"/>
              </a:spcBef>
              <a:spcAft>
                <a:spcPts val="0"/>
              </a:spcAft>
              <a:buSzPts val="2400"/>
              <a:buChar char="‒"/>
            </a:pPr>
            <a:r>
              <a:rPr lang="en-US" sz="800" dirty="0">
                <a:latin typeface="+mn-lt"/>
              </a:rPr>
              <a:t>SPIN includes a collaboration reflection tool that students will view before they begin working together and complete after the collaborative work is over.</a:t>
            </a:r>
          </a:p>
          <a:p>
            <a:pPr marL="0" lvl="0" indent="0" algn="l" rtl="0">
              <a:lnSpc>
                <a:spcPct val="100000"/>
              </a:lnSpc>
              <a:spcBef>
                <a:spcPts val="600"/>
              </a:spcBef>
              <a:spcAft>
                <a:spcPts val="0"/>
              </a:spcAft>
              <a:buSzPts val="1400"/>
              <a:buNone/>
            </a:pPr>
            <a:endParaRPr sz="800" dirty="0">
              <a:latin typeface="+mn-lt"/>
              <a:ea typeface="Arial"/>
              <a:cs typeface="Arial"/>
              <a:sym typeface="Arial"/>
            </a:endParaRPr>
          </a:p>
        </p:txBody>
      </p:sp>
      <p:sp>
        <p:nvSpPr>
          <p:cNvPr id="442" name="Google Shape;4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0" i="1" u="none" strike="noStrike" cap="none" dirty="0">
                <a:solidFill>
                  <a:schemeClr val="dk1"/>
                </a:solidFill>
                <a:effectLst/>
                <a:latin typeface="Calibri"/>
                <a:ea typeface="Calibri"/>
                <a:cs typeface="Calibri"/>
                <a:sym typeface="Calibri"/>
              </a:rPr>
              <a:t>Challenges of collaborative work include low participation, student skepticism, and uneven learning outcomes. In online courses, these challenges intensify, as many students may feel disconnected from peers and may be reluctant to engage in real-time collaboration. We have included suggestions for how to design the collaborative activities to promote engagement. </a:t>
            </a:r>
            <a:r>
              <a:rPr lang="en-US" sz="1000" b="0" i="0" u="none" strike="noStrike" cap="none" dirty="0">
                <a:solidFill>
                  <a:schemeClr val="dk1"/>
                </a:solidFill>
                <a:effectLst/>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0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0" i="0" u="none" strike="noStrike" cap="none" dirty="0">
                <a:solidFill>
                  <a:schemeClr val="dk1"/>
                </a:solidFill>
                <a:effectLst/>
                <a:latin typeface="Calibri"/>
                <a:ea typeface="Calibri"/>
                <a:cs typeface="Calibri"/>
                <a:sym typeface="Calibri"/>
              </a:rPr>
              <a:t>Students do not engage constructively with the collaborative activities.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Incentivize participation.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Group students intentionally.  </a:t>
            </a:r>
          </a:p>
          <a:p>
            <a:pPr marL="0" lvl="0" indent="0" algn="l" rtl="0">
              <a:lnSpc>
                <a:spcPct val="100000"/>
              </a:lnSpc>
              <a:spcBef>
                <a:spcPts val="0"/>
              </a:spcBef>
              <a:spcAft>
                <a:spcPts val="0"/>
              </a:spcAft>
              <a:buSzPts val="140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0" i="0" u="none" strike="noStrike" cap="none" dirty="0">
                <a:solidFill>
                  <a:schemeClr val="dk1"/>
                </a:solidFill>
                <a:effectLst/>
                <a:latin typeface="Calibri"/>
                <a:ea typeface="Calibri"/>
                <a:cs typeface="Calibri"/>
                <a:sym typeface="Calibri"/>
              </a:rPr>
              <a:t>Students prefer to work individually than in groups. </a:t>
            </a:r>
            <a:endParaRPr lang="en-US" sz="1000" dirty="0"/>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Explain the purpose of working in groups.  </a:t>
            </a:r>
          </a:p>
          <a:p>
            <a:pPr marL="0" lvl="0" indent="0" algn="l" rtl="0">
              <a:lnSpc>
                <a:spcPct val="100000"/>
              </a:lnSpc>
              <a:spcBef>
                <a:spcPts val="0"/>
              </a:spcBef>
              <a:spcAft>
                <a:spcPts val="0"/>
              </a:spcAft>
              <a:buSzPts val="1400"/>
              <a:buNone/>
            </a:pPr>
            <a:endParaRPr lang="en-US" sz="1000" dirty="0"/>
          </a:p>
          <a:p>
            <a:pPr marL="0" lvl="0" indent="0" algn="l" rtl="0">
              <a:lnSpc>
                <a:spcPct val="100000"/>
              </a:lnSpc>
              <a:spcBef>
                <a:spcPts val="0"/>
              </a:spcBef>
              <a:spcAft>
                <a:spcPts val="0"/>
              </a:spcAft>
              <a:buSzPts val="1400"/>
              <a:buNone/>
            </a:pPr>
            <a:r>
              <a:rPr lang="en-US" sz="1000" dirty="0"/>
              <a:t>Students feel uncomfortable participating in their groups</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Support relationship-building. </a:t>
            </a:r>
          </a:p>
          <a:p>
            <a:pPr marL="0" lvl="0" indent="0" algn="l" rtl="0">
              <a:lnSpc>
                <a:spcPct val="100000"/>
              </a:lnSpc>
              <a:spcBef>
                <a:spcPts val="0"/>
              </a:spcBef>
              <a:spcAft>
                <a:spcPts val="0"/>
              </a:spcAft>
              <a:buSzPts val="140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dirty="0"/>
              <a:t>Students are uncertain what they can do to support their group success.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Assign effective collaborative activities, with clear roles for each student.  </a:t>
            </a:r>
          </a:p>
          <a:p>
            <a:pPr marL="0" lvl="0" indent="0" algn="l" rtl="0">
              <a:lnSpc>
                <a:spcPct val="100000"/>
              </a:lnSpc>
              <a:spcBef>
                <a:spcPts val="0"/>
              </a:spcBef>
              <a:spcAft>
                <a:spcPts val="0"/>
              </a:spcAft>
              <a:buSzPts val="140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dirty="0"/>
              <a:t>Students experience collaboration inefficiency and conflict when working in groups.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Share best practices for team meetings. </a:t>
            </a:r>
          </a:p>
          <a:p>
            <a:pPr marL="0" lvl="0" indent="0" algn="l" rtl="0">
              <a:lnSpc>
                <a:spcPct val="100000"/>
              </a:lnSpc>
              <a:spcBef>
                <a:spcPts val="0"/>
              </a:spcBef>
              <a:spcAft>
                <a:spcPts val="0"/>
              </a:spcAft>
              <a:buSzPts val="1400"/>
              <a:buFont typeface="Arial" panose="020B0604020202020204" pitchFamily="34" charset="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000" b="0" i="0" u="none" strike="noStrike" cap="none" dirty="0">
                <a:solidFill>
                  <a:schemeClr val="dk1"/>
                </a:solidFill>
                <a:effectLst/>
                <a:latin typeface="Calibri"/>
                <a:ea typeface="Calibri"/>
                <a:cs typeface="Calibri"/>
                <a:sym typeface="Calibri"/>
              </a:rPr>
              <a:t>Students feel disconnected from their instructors when participating in peer work.  </a:t>
            </a:r>
          </a:p>
          <a:p>
            <a:pPr marL="171450" lvl="0" indent="-171450" algn="l" rtl="0">
              <a:lnSpc>
                <a:spcPct val="100000"/>
              </a:lnSpc>
              <a:spcBef>
                <a:spcPts val="0"/>
              </a:spcBef>
              <a:spcAft>
                <a:spcPts val="0"/>
              </a:spcAft>
              <a:buSzPts val="1400"/>
              <a:buFont typeface="Arial" panose="020B0604020202020204" pitchFamily="34" charset="0"/>
              <a:buChar char="•"/>
            </a:pPr>
            <a:r>
              <a:rPr lang="en-US" sz="1000" dirty="0"/>
              <a:t>Provide ongoing support.  </a:t>
            </a:r>
          </a:p>
        </p:txBody>
      </p:sp>
      <p:sp>
        <p:nvSpPr>
          <p:cNvPr id="467" name="Google Shape;46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pPr>
              <a:buFont typeface="Arial" panose="020B0604020202020204" pitchFamily="34" charset="0"/>
              <a:buChar char="•"/>
            </a:pPr>
            <a:r>
              <a:rPr lang="en-US" dirty="0"/>
              <a:t>Introductions: 5 min</a:t>
            </a:r>
          </a:p>
          <a:p>
            <a:pPr>
              <a:buFont typeface="Arial" panose="020B0604020202020204" pitchFamily="34" charset="0"/>
              <a:buChar char="•"/>
            </a:pPr>
            <a:r>
              <a:rPr lang="en-US" dirty="0"/>
              <a:t>Collab and framework: 5 min</a:t>
            </a:r>
          </a:p>
          <a:p>
            <a:pPr>
              <a:buFont typeface="Arial" panose="020B0604020202020204" pitchFamily="34" charset="0"/>
              <a:buChar char="•"/>
            </a:pPr>
            <a:r>
              <a:rPr lang="en-US" dirty="0"/>
              <a:t>SDL model overview: 8 min</a:t>
            </a:r>
          </a:p>
          <a:p>
            <a:pPr>
              <a:buFont typeface="Arial" panose="020B0604020202020204" pitchFamily="34" charset="0"/>
              <a:buChar char="•"/>
            </a:pPr>
            <a:r>
              <a:rPr lang="en-US" dirty="0"/>
              <a:t>Deep dive: 5 min</a:t>
            </a:r>
          </a:p>
          <a:p>
            <a:pPr>
              <a:buFont typeface="Arial" panose="020B0604020202020204" pitchFamily="34" charset="0"/>
              <a:buChar char="•"/>
            </a:pPr>
            <a:r>
              <a:rPr lang="en-US" dirty="0"/>
              <a:t>Research findings: 5 (plus video)</a:t>
            </a:r>
          </a:p>
          <a:p>
            <a:pPr>
              <a:buFont typeface="Arial" panose="020B0604020202020204" pitchFamily="34" charset="0"/>
              <a:buChar char="•"/>
            </a:pPr>
            <a:r>
              <a:rPr lang="en-US" dirty="0"/>
              <a:t>Discussion: 15</a:t>
            </a:r>
          </a:p>
          <a:p>
            <a:pPr>
              <a:buFont typeface="Arial" panose="020B0604020202020204" pitchFamily="34" charset="0"/>
              <a:buChar char="•"/>
            </a:pPr>
            <a:r>
              <a:rPr lang="en-US" dirty="0"/>
              <a:t>Closing 2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1687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reflective prompts are real-time, short-answer questions embedded in course. Students answer them in short paragraphs either in discussion post or assignment in the LMS. They reinforce the habits of reviewing assignments ahead of time and planning to gather the right learning resources, both from within the course and without, to support one’s success. These prompts can be used 2 or 3 times throughout the course.</a:t>
            </a:r>
            <a:endParaRPr dirty="0"/>
          </a:p>
          <a:p>
            <a:pPr marL="0" lvl="0" indent="0" algn="l" rtl="0">
              <a:lnSpc>
                <a:spcPct val="100000"/>
              </a:lnSpc>
              <a:spcBef>
                <a:spcPts val="0"/>
              </a:spcBef>
              <a:spcAft>
                <a:spcPts val="0"/>
              </a:spcAft>
              <a:buSzPts val="1400"/>
              <a:buNone/>
            </a:pPr>
            <a:endParaRPr dirty="0"/>
          </a:p>
        </p:txBody>
      </p:sp>
      <p:sp>
        <p:nvSpPr>
          <p:cNvPr id="515" name="Google Shape;51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a:extLst>
            <a:ext uri="{FF2B5EF4-FFF2-40B4-BE49-F238E27FC236}">
              <a16:creationId xmlns:a16="http://schemas.microsoft.com/office/drawing/2014/main" id="{9A451923-95F9-D2FF-2674-5C298E92639E}"/>
            </a:ext>
          </a:extLst>
        </p:cNvPr>
        <p:cNvGrpSpPr/>
        <p:nvPr/>
      </p:nvGrpSpPr>
      <p:grpSpPr>
        <a:xfrm>
          <a:off x="0" y="0"/>
          <a:ext cx="0" cy="0"/>
          <a:chOff x="0" y="0"/>
          <a:chExt cx="0" cy="0"/>
        </a:xfrm>
      </p:grpSpPr>
      <p:sp>
        <p:nvSpPr>
          <p:cNvPr id="513" name="Google Shape;513;p40:notes">
            <a:extLst>
              <a:ext uri="{FF2B5EF4-FFF2-40B4-BE49-F238E27FC236}">
                <a16:creationId xmlns:a16="http://schemas.microsoft.com/office/drawing/2014/main" id="{001BA0B5-72CC-5CAB-F7D6-10391E2B57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40:notes">
            <a:extLst>
              <a:ext uri="{FF2B5EF4-FFF2-40B4-BE49-F238E27FC236}">
                <a16:creationId xmlns:a16="http://schemas.microsoft.com/office/drawing/2014/main" id="{991455F3-C8B7-1595-2932-4F8329D19BB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reflective prompts are real-time, short-answer questions embedded in course. Students answer them in short paragraphs either in discussion post or assignment in the LMS. They reinforce the habits of reviewing assignments ahead of time and planning to gather the right learning resources, both from within the course and without, to support one’s success. These prompts can be used 2 or 3 times throughout the course.</a:t>
            </a:r>
            <a:endParaRPr dirty="0"/>
          </a:p>
          <a:p>
            <a:pPr marL="0" lvl="0" indent="0" algn="l" rtl="0">
              <a:lnSpc>
                <a:spcPct val="100000"/>
              </a:lnSpc>
              <a:spcBef>
                <a:spcPts val="0"/>
              </a:spcBef>
              <a:spcAft>
                <a:spcPts val="0"/>
              </a:spcAft>
              <a:buSzPts val="1400"/>
              <a:buNone/>
            </a:pPr>
            <a:endParaRPr dirty="0"/>
          </a:p>
        </p:txBody>
      </p:sp>
      <p:sp>
        <p:nvSpPr>
          <p:cNvPr id="515" name="Google Shape;515;p40:notes">
            <a:extLst>
              <a:ext uri="{FF2B5EF4-FFF2-40B4-BE49-F238E27FC236}">
                <a16:creationId xmlns:a16="http://schemas.microsoft.com/office/drawing/2014/main" id="{7242CF11-435B-9B12-C143-EDDD1A40F31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2914070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ahoma"/>
                <a:ea typeface="Tahoma"/>
                <a:cs typeface="Tahoma"/>
                <a:sym typeface="Tahoma"/>
              </a:rPr>
              <a:t>You can visit the event page for today’s webinar on our website at postseccollab.org/events to access the current versions of the instructional strategies and implementation guidance. </a:t>
            </a:r>
            <a:endParaRPr/>
          </a:p>
          <a:p>
            <a:pPr marL="0" lvl="0" indent="0" algn="l" rtl="0">
              <a:spcBef>
                <a:spcPts val="0"/>
              </a:spcBef>
              <a:spcAft>
                <a:spcPts val="0"/>
              </a:spcAft>
              <a:buNone/>
            </a:pPr>
            <a:endParaRPr>
              <a:latin typeface="Calibri"/>
              <a:ea typeface="Calibri"/>
              <a:cs typeface="Calibri"/>
              <a:sym typeface="Calibri"/>
            </a:endParaRPr>
          </a:p>
        </p:txBody>
      </p:sp>
      <p:sp>
        <p:nvSpPr>
          <p:cNvPr id="507" name="Google Shape;50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52951FD9-40B7-DECA-07A6-46391F2344F0}"/>
            </a:ext>
          </a:extLst>
        </p:cNvPr>
        <p:cNvGrpSpPr/>
        <p:nvPr/>
      </p:nvGrpSpPr>
      <p:grpSpPr>
        <a:xfrm>
          <a:off x="0" y="0"/>
          <a:ext cx="0" cy="0"/>
          <a:chOff x="0" y="0"/>
          <a:chExt cx="0" cy="0"/>
        </a:xfrm>
      </p:grpSpPr>
      <p:sp>
        <p:nvSpPr>
          <p:cNvPr id="411" name="Google Shape;411;p20:notes">
            <a:extLst>
              <a:ext uri="{FF2B5EF4-FFF2-40B4-BE49-F238E27FC236}">
                <a16:creationId xmlns:a16="http://schemas.microsoft.com/office/drawing/2014/main" id="{8A4E875C-BE56-53FD-BC93-6D32BF2A46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0:notes">
            <a:extLst>
              <a:ext uri="{FF2B5EF4-FFF2-40B4-BE49-F238E27FC236}">
                <a16:creationId xmlns:a16="http://schemas.microsoft.com/office/drawing/2014/main" id="{F8E58293-807F-F438-00FD-8505BA6A3E2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20:notes">
            <a:extLst>
              <a:ext uri="{FF2B5EF4-FFF2-40B4-BE49-F238E27FC236}">
                <a16:creationId xmlns:a16="http://schemas.microsoft.com/office/drawing/2014/main" id="{324CC595-2905-195B-2009-58DD3A62EAC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176873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reviews initial findings from the pilot. Key talking points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Students said that both reflective prompts and short videos helped them assess their weekly workload and schedule time for studying. Students in classes implementing at least one SDL strategy reported using more applied learning strategies and reflecting on how to use them. </a:t>
            </a:r>
            <a:endParaRPr lang="en-US" i="1" dirty="0">
              <a:ea typeface="Calibri"/>
              <a:cs typeface="Calibri"/>
            </a:endParaRPr>
          </a:p>
          <a:p>
            <a:pPr marL="171450" indent="-171450">
              <a:buFont typeface="Arial" panose="020B0604020202020204" pitchFamily="34" charset="0"/>
              <a:buChar char="•"/>
            </a:pPr>
            <a:r>
              <a:rPr lang="en-US" i="1" dirty="0"/>
              <a:t>Most instructors found the strategies easy to integrate into online courses and provided helpful insights into students’ learning needs. Some adjusted their instruction based on these insights. </a:t>
            </a:r>
            <a:endParaRPr lang="en-US" i="1" dirty="0">
              <a:ea typeface="Calibri"/>
              <a:cs typeface="Calibri"/>
            </a:endParaRPr>
          </a:p>
          <a:p>
            <a:pPr marL="171450" indent="-171450">
              <a:buFont typeface="Arial" panose="020B0604020202020204" pitchFamily="34" charset="0"/>
              <a:buChar char="•"/>
            </a:pPr>
            <a:r>
              <a:rPr lang="en-US" i="1" dirty="0"/>
              <a:t>We found positive, statistically significant impacts on applied learning and metacognitive outcomes. </a:t>
            </a:r>
            <a:endParaRPr lang="en-US" i="1" dirty="0">
              <a:ea typeface="Calibri"/>
              <a:cs typeface="Calibri"/>
            </a:endParaRPr>
          </a:p>
          <a:p>
            <a:pPr marL="171450" indent="-171450">
              <a:buFont typeface="Arial" panose="020B0604020202020204" pitchFamily="34" charset="0"/>
              <a:buChar char="•"/>
            </a:pPr>
            <a:r>
              <a:rPr lang="en-US" i="1" dirty="0"/>
              <a:t>Impacts on end-of-course grades were insignificant, but Bayesian analyses indicate a 78% probability that the strategies had a positive effect on grades. </a:t>
            </a:r>
            <a:endParaRPr lang="en-US" i="1" dirty="0">
              <a:ea typeface="Calibri"/>
              <a:cs typeface="Calibri"/>
            </a:endParaRPr>
          </a:p>
          <a:p>
            <a:pPr marL="171450" indent="-171450">
              <a:buFont typeface="Arial" panose="020B0604020202020204" pitchFamily="34" charset="0"/>
              <a:buChar char="•"/>
            </a:pPr>
            <a:r>
              <a:rPr lang="en-US" i="1" dirty="0"/>
              <a:t>There is no evidence of differences in effectiveness across the different strategies, student populations, or courses.</a:t>
            </a:r>
            <a:endParaRPr lang="en-US" i="1" dirty="0">
              <a:ea typeface="Calibri"/>
              <a:cs typeface="Calibri"/>
            </a:endParaRPr>
          </a:p>
          <a:p>
            <a:br>
              <a:rPr lang="en-US" dirty="0">
                <a:cs typeface="+mn-lt"/>
              </a:rPr>
            </a:br>
            <a:endParaRPr lang="en-US" dirty="0">
              <a:ea typeface="Calibri"/>
              <a:cs typeface="Calibri"/>
            </a:endParaRP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13005590-68AF-43FA-A2E8-1581564AC588}" type="slidenum">
              <a:rPr lang="en-US" smtClean="0"/>
              <a:t>24</a:t>
            </a:fld>
            <a:endParaRPr lang="en-US"/>
          </a:p>
        </p:txBody>
      </p:sp>
    </p:spTree>
    <p:extLst>
      <p:ext uri="{BB962C8B-B14F-4D97-AF65-F5344CB8AC3E}">
        <p14:creationId xmlns:p14="http://schemas.microsoft.com/office/powerpoint/2010/main" val="79065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3700cacf0f_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33700cacf0f_1_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talking points share some practical examples of what the survey items from the scales reflect </a:t>
            </a:r>
            <a:endParaRPr/>
          </a:p>
        </p:txBody>
      </p:sp>
      <p:sp>
        <p:nvSpPr>
          <p:cNvPr id="589" name="Google Shape;589;g33700cacf0f_1_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34922c28e2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g334922c28e2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05" name="Google Shape;605;g334922c28e2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34922c28e2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334922c28e2_0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Krystal</a:t>
            </a:r>
            <a:endParaRPr/>
          </a:p>
          <a:p>
            <a:pPr marL="0" lvl="0" indent="0" algn="l" rtl="0">
              <a:spcBef>
                <a:spcPts val="0"/>
              </a:spcBef>
              <a:spcAft>
                <a:spcPts val="0"/>
              </a:spcAft>
              <a:buNone/>
            </a:pPr>
            <a:r>
              <a:rPr lang="en-US">
                <a:latin typeface="Tahoma"/>
                <a:ea typeface="Tahoma"/>
                <a:cs typeface="Tahoma"/>
                <a:sym typeface="Tahoma"/>
              </a:rPr>
              <a:t>Across 3 terms, we interviewed 25 students that engaged with one or more instructional strategy. We identified a few themes in student interviews where students reflected on:</a:t>
            </a:r>
            <a:endParaRPr/>
          </a:p>
          <a:p>
            <a:pPr marL="171450" lvl="0" indent="-171450" algn="l" rtl="0">
              <a:spcBef>
                <a:spcPts val="0"/>
              </a:spcBef>
              <a:spcAft>
                <a:spcPts val="0"/>
              </a:spcAft>
              <a:buClr>
                <a:schemeClr val="dk1"/>
              </a:buClr>
              <a:buSzPts val="1200"/>
              <a:buFont typeface="Arial"/>
              <a:buChar char="•"/>
            </a:pPr>
            <a:r>
              <a:rPr lang="en-US">
                <a:latin typeface="Tahoma"/>
                <a:ea typeface="Tahoma"/>
                <a:cs typeface="Tahoma"/>
                <a:sym typeface="Tahoma"/>
              </a:rPr>
              <a:t>Motivation: One aspect of sense belonging in online courses suggests that students may feel isolated or having experiences that no other has experienced. Many students found the video storylines to be very relatable to their own experiences as demonstrated in the first quote. (Spring 2023 – Student #3)</a:t>
            </a:r>
            <a:endParaRPr>
              <a:latin typeface="Tahoma"/>
              <a:ea typeface="Tahoma"/>
              <a:cs typeface="Tahoma"/>
              <a:sym typeface="Tahoma"/>
            </a:endParaRPr>
          </a:p>
          <a:p>
            <a:pPr marL="171450" lvl="0" indent="-171450" algn="l" rtl="0">
              <a:spcBef>
                <a:spcPts val="0"/>
              </a:spcBef>
              <a:spcAft>
                <a:spcPts val="0"/>
              </a:spcAft>
              <a:buClr>
                <a:schemeClr val="dk1"/>
              </a:buClr>
              <a:buSzPts val="1200"/>
              <a:buFont typeface="Arial"/>
              <a:buChar char="•"/>
            </a:pPr>
            <a:r>
              <a:rPr lang="en-US">
                <a:latin typeface="Tahoma"/>
                <a:ea typeface="Tahoma"/>
                <a:cs typeface="Tahoma"/>
                <a:sym typeface="Tahoma"/>
              </a:rPr>
              <a:t>Metacognition: Students enter college with their own approaches to learning that may be more effective in some courses than others. By engaging in prompts strategy, many  students talked about the questions to check for their understanding to make them reflect on their understanding of the concepts or think about a plan to better understand. (Spring 2023 – Student #2, Fall 2023 – Student #1)</a:t>
            </a:r>
            <a:endParaRPr>
              <a:latin typeface="Tahoma"/>
              <a:ea typeface="Tahoma"/>
              <a:cs typeface="Tahoma"/>
              <a:sym typeface="Tahoma"/>
            </a:endParaRPr>
          </a:p>
          <a:p>
            <a:pPr marL="171450" lvl="0" indent="-171450" algn="l" rtl="0">
              <a:spcBef>
                <a:spcPts val="0"/>
              </a:spcBef>
              <a:spcAft>
                <a:spcPts val="0"/>
              </a:spcAft>
              <a:buClr>
                <a:schemeClr val="dk1"/>
              </a:buClr>
              <a:buSzPts val="1200"/>
              <a:buFont typeface="Arial"/>
              <a:buChar char="•"/>
            </a:pPr>
            <a:r>
              <a:rPr lang="en-US">
                <a:latin typeface="Tahoma"/>
                <a:ea typeface="Tahoma"/>
                <a:cs typeface="Tahoma"/>
                <a:sym typeface="Tahoma"/>
              </a:rPr>
              <a:t>Applied learning: Some students changed or improved their learning strategy approach. (Spring 2023 – Student, Spring 2023 – Student 6)</a:t>
            </a:r>
            <a:endParaRPr/>
          </a:p>
          <a:p>
            <a:pPr marL="0" lvl="0" indent="0" algn="l" rtl="0">
              <a:spcBef>
                <a:spcPts val="0"/>
              </a:spcBef>
              <a:spcAft>
                <a:spcPts val="0"/>
              </a:spcAft>
              <a:buNone/>
            </a:pPr>
            <a:endParaRPr/>
          </a:p>
        </p:txBody>
      </p:sp>
      <p:sp>
        <p:nvSpPr>
          <p:cNvPr id="628" name="Google Shape;628;g334922c28e2_0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64616809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g364616809b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dirty="0">
                <a:hlinkClick r:id="rId3"/>
              </a:rPr>
              <a:t>Student perspective</a:t>
            </a:r>
          </a:p>
          <a:p>
            <a:pPr marL="0" lvl="0" indent="0" algn="l" rtl="0">
              <a:lnSpc>
                <a:spcPct val="100000"/>
              </a:lnSpc>
              <a:spcBef>
                <a:spcPts val="0"/>
              </a:spcBef>
              <a:spcAft>
                <a:spcPts val="0"/>
              </a:spcAft>
              <a:buSzPts val="1400"/>
              <a:buNone/>
            </a:pPr>
            <a:endParaRPr lang="en-US" dirty="0">
              <a:hlinkClick r:id="rId3"/>
            </a:endParaRPr>
          </a:p>
          <a:p>
            <a:pPr marL="0" lvl="0" indent="0" algn="l" rtl="0">
              <a:lnSpc>
                <a:spcPct val="100000"/>
              </a:lnSpc>
              <a:spcBef>
                <a:spcPts val="0"/>
              </a:spcBef>
              <a:spcAft>
                <a:spcPts val="0"/>
              </a:spcAft>
              <a:buSzPts val="1400"/>
              <a:buNone/>
            </a:pPr>
            <a:r>
              <a:rPr lang="en-US" dirty="0">
                <a:hlinkClick r:id="rId3"/>
              </a:rPr>
              <a:t>https://www.youtube.com/watch?v=RgUwrv0oQ4s</a:t>
            </a:r>
            <a:endParaRPr dirty="0"/>
          </a:p>
        </p:txBody>
      </p:sp>
      <p:sp>
        <p:nvSpPr>
          <p:cNvPr id="559" name="Google Shape;559;g364616809b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a:extLst>
            <a:ext uri="{FF2B5EF4-FFF2-40B4-BE49-F238E27FC236}">
              <a16:creationId xmlns:a16="http://schemas.microsoft.com/office/drawing/2014/main" id="{E2CD5B24-C898-4BF6-42B4-A380AD1742EB}"/>
            </a:ext>
          </a:extLst>
        </p:cNvPr>
        <p:cNvGrpSpPr/>
        <p:nvPr/>
      </p:nvGrpSpPr>
      <p:grpSpPr>
        <a:xfrm>
          <a:off x="0" y="0"/>
          <a:ext cx="0" cy="0"/>
          <a:chOff x="0" y="0"/>
          <a:chExt cx="0" cy="0"/>
        </a:xfrm>
      </p:grpSpPr>
      <p:sp>
        <p:nvSpPr>
          <p:cNvPr id="411" name="Google Shape;411;p20:notes">
            <a:extLst>
              <a:ext uri="{FF2B5EF4-FFF2-40B4-BE49-F238E27FC236}">
                <a16:creationId xmlns:a16="http://schemas.microsoft.com/office/drawing/2014/main" id="{9B6E666B-C96E-524C-D891-889C30F205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0:notes">
            <a:extLst>
              <a:ext uri="{FF2B5EF4-FFF2-40B4-BE49-F238E27FC236}">
                <a16:creationId xmlns:a16="http://schemas.microsoft.com/office/drawing/2014/main" id="{A071697A-0EB5-9163-37F4-5D0E4935DC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3" name="Google Shape;413;p20:notes">
            <a:extLst>
              <a:ext uri="{FF2B5EF4-FFF2-40B4-BE49-F238E27FC236}">
                <a16:creationId xmlns:a16="http://schemas.microsoft.com/office/drawing/2014/main" id="{DACA50A3-8F3C-6D05-737E-684990AB2B8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128642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48515ac5c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748515ac5c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While I am introducing the Collaborative, we’d love to hear who is in the room. Please drop your name, role (faculty, administrative, etc.) in the chat.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Collaborative is a research and capacity-building center funded by the U.S. Department of Education's Institute for Education Sciences, that aims to study and improve how faculty </a:t>
            </a:r>
            <a:r>
              <a:rPr lang="en-US" b="1" dirty="0"/>
              <a:t>teach</a:t>
            </a:r>
            <a:r>
              <a:rPr lang="en-US" dirty="0"/>
              <a:t> and use </a:t>
            </a:r>
            <a:r>
              <a:rPr lang="en-US" b="1" dirty="0"/>
              <a:t>technology</a:t>
            </a:r>
            <a:r>
              <a:rPr lang="en-US" dirty="0"/>
              <a:t> to help students apply and strengthen </a:t>
            </a:r>
            <a:r>
              <a:rPr lang="en-US" b="1" dirty="0"/>
              <a:t>self-directed learning skills</a:t>
            </a:r>
            <a:r>
              <a:rPr lang="en-US" dirty="0"/>
              <a:t> to increase their success in online STEM courses. </a:t>
            </a:r>
          </a:p>
          <a:p>
            <a:pPr marL="0" lvl="0" indent="0" algn="l" rtl="0">
              <a:lnSpc>
                <a:spcPct val="100000"/>
              </a:lnSpc>
              <a:spcBef>
                <a:spcPts val="0"/>
              </a:spcBef>
              <a:spcAft>
                <a:spcPts val="0"/>
              </a:spcAft>
              <a:buSzPts val="1400"/>
              <a:buNone/>
            </a:pPr>
            <a:endParaRPr dirty="0"/>
          </a:p>
          <a:p>
            <a:pPr marL="0" indent="0"/>
            <a:r>
              <a:rPr lang="en-US" dirty="0"/>
              <a:t>It is a partnership between SRI Education, the Community College Research Center, Achieving the Dream, and nine broad-access institutions. </a:t>
            </a:r>
            <a:endParaRPr dirty="0"/>
          </a:p>
          <a:p>
            <a:pPr marL="0" lvl="0" indent="0" algn="l" rtl="0">
              <a:lnSpc>
                <a:spcPct val="100000"/>
              </a:lnSpc>
              <a:spcBef>
                <a:spcPts val="0"/>
              </a:spcBef>
              <a:spcAft>
                <a:spcPts val="0"/>
              </a:spcAft>
              <a:buSzPts val="1400"/>
              <a:buNone/>
            </a:pPr>
            <a:endParaRPr dirty="0"/>
          </a:p>
        </p:txBody>
      </p:sp>
      <p:sp>
        <p:nvSpPr>
          <p:cNvPr id="242" name="Google Shape;242;g3748515ac5c_0_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Thank you for your time and interest! Please feel free to reach out with specific questions.</a:t>
            </a:r>
            <a:endParaRPr dirty="0"/>
          </a:p>
        </p:txBody>
      </p:sp>
      <p:sp>
        <p:nvSpPr>
          <p:cNvPr id="574" name="Google Shape;57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748515ac5c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3748515ac5c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a:solidFill>
                  <a:schemeClr val="dk1"/>
                </a:solidFill>
                <a:effectLst/>
                <a:latin typeface="Calibri"/>
                <a:ea typeface="Calibri"/>
                <a:cs typeface="Calibri"/>
                <a:sym typeface="Calibri"/>
              </a:rPr>
              <a:t>College students show high interest in online courses, with half taking at least one course online​. </a:t>
            </a:r>
            <a:r>
              <a:rPr lang="en-US">
                <a:latin typeface="Tahoma"/>
                <a:ea typeface="Tahoma"/>
                <a:cs typeface="Tahoma"/>
                <a:sym typeface="Tahoma"/>
              </a:rPr>
              <a:t>Several studies have shown that student academic outcomes are usually low in online courses compared to in-person courses (and achievement gaps are wider between student groups</a:t>
            </a:r>
            <a:r>
              <a:rPr lang="en-US"/>
              <a:t>)</a:t>
            </a:r>
            <a:r>
              <a:rPr lang="en-US">
                <a:latin typeface="Tahoma"/>
                <a:ea typeface="Tahoma"/>
                <a:cs typeface="Tahoma"/>
                <a:sym typeface="Tahoma"/>
              </a:rPr>
              <a:t>. Online courses put greater demands on students' self-directed learning capacities because they often have to learn more independently. In addition, it's often more difficult for students to develop a sense of belonging and community in online courses, especially asynchronous courses, and that can affect their motivation to learn. </a:t>
            </a:r>
            <a:endParaRPr/>
          </a:p>
          <a:p>
            <a:pPr marL="0" lvl="0" indent="0" algn="l" rtl="0">
              <a:lnSpc>
                <a:spcPct val="100000"/>
              </a:lnSpc>
              <a:spcBef>
                <a:spcPts val="0"/>
              </a:spcBef>
              <a:spcAft>
                <a:spcPts val="0"/>
              </a:spcAft>
              <a:buSzPts val="1400"/>
              <a:buNone/>
            </a:pPr>
            <a:endParaRPr/>
          </a:p>
        </p:txBody>
      </p:sp>
      <p:sp>
        <p:nvSpPr>
          <p:cNvPr id="274" name="Google Shape;274;g3748515ac5c_0_1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65349bc7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65349bc77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US" dirty="0">
                <a:latin typeface="Tahoma"/>
                <a:ea typeface="Tahoma"/>
                <a:cs typeface="Tahoma"/>
                <a:sym typeface="Tahoma"/>
              </a:rPr>
              <a:t>Our studies focused on online introductory STEM courses, where both students and faculty express challenges. In online courses, students face both environmental factors such as an individualistic sink-or-swim culture, content-heavy courses especially in STEM, and they may not feel a clear sense of relevance to their personal lives. There are also psychological factors, including belonging uncertainty in STEM, stereotype threat, and feelings of isolation. </a:t>
            </a:r>
            <a:endParaRPr lang="en-US" dirty="0"/>
          </a:p>
          <a:p>
            <a:pPr marL="0" lvl="0" indent="0" algn="l" rtl="0">
              <a:lnSpc>
                <a:spcPct val="100000"/>
              </a:lnSpc>
              <a:spcBef>
                <a:spcPts val="0"/>
              </a:spcBef>
              <a:spcAft>
                <a:spcPts val="0"/>
              </a:spcAft>
              <a:buSzPts val="1400"/>
              <a:buNone/>
            </a:pPr>
            <a:r>
              <a:rPr lang="en-US" dirty="0">
                <a:latin typeface="Tahoma"/>
                <a:ea typeface="Tahoma"/>
                <a:cs typeface="Tahoma"/>
                <a:sym typeface="Tahoma"/>
              </a:rPr>
              <a:t>These issues can be especially salient for students from groups marginalized in STEM and higher education. </a:t>
            </a:r>
            <a:endParaRPr dirty="0"/>
          </a:p>
          <a:p>
            <a:pPr marL="0" lvl="0" indent="0" algn="l" rtl="0">
              <a:lnSpc>
                <a:spcPct val="100000"/>
              </a:lnSpc>
              <a:spcBef>
                <a:spcPts val="0"/>
              </a:spcBef>
              <a:spcAft>
                <a:spcPts val="0"/>
              </a:spcAft>
              <a:buSzPts val="1400"/>
              <a:buNone/>
            </a:pPr>
            <a:endParaRPr dirty="0">
              <a:latin typeface="Tahoma"/>
              <a:ea typeface="Tahoma"/>
              <a:cs typeface="Tahoma"/>
              <a:sym typeface="Tahoma"/>
            </a:endParaRPr>
          </a:p>
          <a:p>
            <a:pPr marL="0" lvl="0" indent="0" algn="l" rtl="0">
              <a:lnSpc>
                <a:spcPct val="100000"/>
              </a:lnSpc>
              <a:spcBef>
                <a:spcPts val="0"/>
              </a:spcBef>
              <a:spcAft>
                <a:spcPts val="0"/>
              </a:spcAft>
              <a:buSzPts val="1400"/>
              <a:buNone/>
            </a:pPr>
            <a:endParaRPr dirty="0"/>
          </a:p>
          <a:p>
            <a:pPr marL="139700" lvl="0" indent="0" algn="l" rtl="0">
              <a:lnSpc>
                <a:spcPct val="100000"/>
              </a:lnSpc>
              <a:spcBef>
                <a:spcPts val="0"/>
              </a:spcBef>
              <a:spcAft>
                <a:spcPts val="0"/>
              </a:spcAft>
              <a:buClr>
                <a:schemeClr val="dk1"/>
              </a:buClr>
              <a:buSzPts val="1200"/>
              <a:buFont typeface="Tahoma"/>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The collaborative developed this self-directed learning framework that draws on three aspects of how students manage their learning: motivation, metacognitive processes, and applied learning approaches that research has shown support effective self-directed learning. </a:t>
            </a:r>
            <a:endParaRPr dirty="0"/>
          </a:p>
          <a:p>
            <a:pPr marL="171450" indent="-171450">
              <a:buClr>
                <a:schemeClr val="dk1"/>
              </a:buClr>
              <a:buSzPts val="1200"/>
              <a:buFont typeface="Arial"/>
              <a:buChar char="•"/>
            </a:pPr>
            <a:r>
              <a:rPr lang="en-US" dirty="0"/>
              <a:t>The framework begins with students’ initial motivational mindsets, which shape their commitment to learning. That commitment then drives their metacognitive processes to plan, monitor, adjust, and reflect on their learning. Those metacognitive processes provide the structure and support for a series of applied learning activities that students can use to adaptively manage their learning. The resulting experience of academic success feeds positive emotions and refuels motivation, which starts the SDL cycle anew. ​</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These SDL skills are distinct from, and an important complement to, the domain-specific problem-solving strategies that are typically taught in STEM courses and other disciplines. </a:t>
            </a:r>
          </a:p>
          <a:p>
            <a:pPr marL="171450" lvl="0" indent="-171450" algn="l" rtl="0">
              <a:lnSpc>
                <a:spcPct val="100000"/>
              </a:lnSpc>
              <a:spcBef>
                <a:spcPts val="0"/>
              </a:spcBef>
              <a:spcAft>
                <a:spcPts val="0"/>
              </a:spcAft>
              <a:buClr>
                <a:schemeClr val="dk1"/>
              </a:buClr>
              <a:buSzPts val="1200"/>
              <a:buFont typeface="Arial"/>
              <a:buChar char="•"/>
            </a:pPr>
            <a:endParaRPr lang="en-US" dirty="0"/>
          </a:p>
          <a:p>
            <a:pPr marL="171450" lvl="0" indent="-171450" algn="l" rtl="0">
              <a:lnSpc>
                <a:spcPct val="100000"/>
              </a:lnSpc>
              <a:spcBef>
                <a:spcPts val="0"/>
              </a:spcBef>
              <a:spcAft>
                <a:spcPts val="0"/>
              </a:spcAft>
              <a:buClr>
                <a:schemeClr val="dk1"/>
              </a:buClr>
              <a:buSzPts val="1200"/>
              <a:buFont typeface="Arial"/>
              <a:buChar char="•"/>
            </a:pPr>
            <a:r>
              <a:rPr lang="en-US" dirty="0"/>
              <a:t>https://postseccollab.org/teaching-and-designing-online-stem-courses-to-support-sdl-skills/</a:t>
            </a:r>
          </a:p>
          <a:p>
            <a:pPr marL="171450" lvl="0" indent="-171450" algn="l" rtl="0">
              <a:lnSpc>
                <a:spcPct val="100000"/>
              </a:lnSpc>
              <a:spcBef>
                <a:spcPts val="0"/>
              </a:spcBef>
              <a:spcAft>
                <a:spcPts val="0"/>
              </a:spcAft>
              <a:buClr>
                <a:schemeClr val="dk1"/>
              </a:buClr>
              <a:buSzPts val="1200"/>
              <a:buFont typeface="Arial"/>
              <a:buChar char="•"/>
            </a:pPr>
            <a:endParaRPr lang="en-US" dirty="0"/>
          </a:p>
          <a:p>
            <a:pPr marL="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326" name="Google Shape;3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Before we dive deeper into these strategies, let’s pause for a reflection. What online learning challenges do your students experience that could benefit from SDL skill support? We invite you to raise your hand or share thoughts in chat</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7664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647C0D35-E9D8-1197-6841-9458892F4FEB}"/>
            </a:ext>
          </a:extLst>
        </p:cNvPr>
        <p:cNvGrpSpPr/>
        <p:nvPr/>
      </p:nvGrpSpPr>
      <p:grpSpPr>
        <a:xfrm>
          <a:off x="0" y="0"/>
          <a:ext cx="0" cy="0"/>
          <a:chOff x="0" y="0"/>
          <a:chExt cx="0" cy="0"/>
        </a:xfrm>
      </p:grpSpPr>
      <p:sp>
        <p:nvSpPr>
          <p:cNvPr id="266" name="Google Shape;266;p4:notes">
            <a:extLst>
              <a:ext uri="{FF2B5EF4-FFF2-40B4-BE49-F238E27FC236}">
                <a16:creationId xmlns:a16="http://schemas.microsoft.com/office/drawing/2014/main" id="{7849066D-C491-A077-4D58-41D3CDCB7A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4:notes">
            <a:extLst>
              <a:ext uri="{FF2B5EF4-FFF2-40B4-BE49-F238E27FC236}">
                <a16:creationId xmlns:a16="http://schemas.microsoft.com/office/drawing/2014/main" id="{E41F9D59-A601-9EA4-2740-F8BE656C76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4:notes">
            <a:extLst>
              <a:ext uri="{FF2B5EF4-FFF2-40B4-BE49-F238E27FC236}">
                <a16:creationId xmlns:a16="http://schemas.microsoft.com/office/drawing/2014/main" id="{6E30F9E8-CBB4-8865-DF91-44FAB99B75F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709391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64"/>
          <p:cNvSpPr/>
          <p:nvPr/>
        </p:nvSpPr>
        <p:spPr>
          <a:xfrm>
            <a:off x="6385560" y="0"/>
            <a:ext cx="58064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5" name="Google Shape;15;p64"/>
          <p:cNvSpPr txBox="1">
            <a:spLocks noGrp="1"/>
          </p:cNvSpPr>
          <p:nvPr>
            <p:ph type="ctrTitle"/>
          </p:nvPr>
        </p:nvSpPr>
        <p:spPr>
          <a:xfrm>
            <a:off x="495358" y="1032734"/>
            <a:ext cx="5300664"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4400"/>
              <a:buFont typeface="Arial"/>
              <a:buNone/>
              <a:defRPr sz="4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4"/>
          <p:cNvSpPr txBox="1">
            <a:spLocks noGrp="1"/>
          </p:cNvSpPr>
          <p:nvPr>
            <p:ph type="subTitle" idx="1"/>
          </p:nvPr>
        </p:nvSpPr>
        <p:spPr>
          <a:xfrm>
            <a:off x="485775" y="4570743"/>
            <a:ext cx="5300664"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400"/>
              <a:buNone/>
              <a:defRPr sz="24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64"/>
          <p:cNvPicPr preferRelativeResize="0"/>
          <p:nvPr/>
        </p:nvPicPr>
        <p:blipFill rotWithShape="1">
          <a:blip r:embed="rId2">
            <a:alphaModFix/>
          </a:blip>
          <a:srcRect/>
          <a:stretch/>
        </p:blipFill>
        <p:spPr>
          <a:xfrm>
            <a:off x="495358" y="150607"/>
            <a:ext cx="3176094" cy="731520"/>
          </a:xfrm>
          <a:prstGeom prst="rect">
            <a:avLst/>
          </a:prstGeom>
          <a:noFill/>
          <a:ln>
            <a:noFill/>
          </a:ln>
        </p:spPr>
      </p:pic>
      <p:pic>
        <p:nvPicPr>
          <p:cNvPr id="18" name="Google Shape;18;p64" descr="A picture containing drawing&#10;&#10;Description automatically generated"/>
          <p:cNvPicPr preferRelativeResize="0"/>
          <p:nvPr/>
        </p:nvPicPr>
        <p:blipFill rotWithShape="1">
          <a:blip r:embed="rId3">
            <a:alphaModFix/>
          </a:blip>
          <a:srcRect/>
          <a:stretch/>
        </p:blipFill>
        <p:spPr>
          <a:xfrm>
            <a:off x="4212187" y="6356665"/>
            <a:ext cx="1615440" cy="365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0"/>
        <p:cNvGrpSpPr/>
        <p:nvPr/>
      </p:nvGrpSpPr>
      <p:grpSpPr>
        <a:xfrm>
          <a:off x="0" y="0"/>
          <a:ext cx="0" cy="0"/>
          <a:chOff x="0" y="0"/>
          <a:chExt cx="0" cy="0"/>
        </a:xfrm>
      </p:grpSpPr>
      <p:sp>
        <p:nvSpPr>
          <p:cNvPr id="71" name="Google Shape;71;p82"/>
          <p:cNvSpPr>
            <a:spLocks noGrp="1"/>
          </p:cNvSpPr>
          <p:nvPr>
            <p:ph type="pic" idx="2"/>
          </p:nvPr>
        </p:nvSpPr>
        <p:spPr>
          <a:xfrm>
            <a:off x="5183188" y="2049462"/>
            <a:ext cx="6172200" cy="3811588"/>
          </a:xfrm>
          <a:prstGeom prst="rect">
            <a:avLst/>
          </a:prstGeom>
          <a:noFill/>
          <a:ln>
            <a:noFill/>
          </a:ln>
        </p:spPr>
      </p:sp>
      <p:sp>
        <p:nvSpPr>
          <p:cNvPr id="72" name="Google Shape;72;p8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82"/>
          <p:cNvSpPr txBox="1">
            <a:spLocks noGrp="1"/>
          </p:cNvSpPr>
          <p:nvPr>
            <p:ph type="title"/>
          </p:nvPr>
        </p:nvSpPr>
        <p:spPr>
          <a:xfrm>
            <a:off x="838200" y="365125"/>
            <a:ext cx="9677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82"/>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75" name="Google Shape;75;p82"/>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76" name="Google Shape;76;p82"/>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77" name="Google Shape;77;p82"/>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8"/>
        <p:cNvGrpSpPr/>
        <p:nvPr/>
      </p:nvGrpSpPr>
      <p:grpSpPr>
        <a:xfrm>
          <a:off x="0" y="0"/>
          <a:ext cx="0" cy="0"/>
          <a:chOff x="0" y="0"/>
          <a:chExt cx="0" cy="0"/>
        </a:xfrm>
      </p:grpSpPr>
      <p:sp>
        <p:nvSpPr>
          <p:cNvPr id="79" name="Google Shape;79;p83"/>
          <p:cNvSpPr txBox="1">
            <a:spLocks noGrp="1"/>
          </p:cNvSpPr>
          <p:nvPr>
            <p:ph type="body" idx="1"/>
          </p:nvPr>
        </p:nvSpPr>
        <p:spPr>
          <a:xfrm>
            <a:off x="7423151" y="2058987"/>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83"/>
          <p:cNvSpPr>
            <a:spLocks noGrp="1"/>
          </p:cNvSpPr>
          <p:nvPr>
            <p:ph type="pic" idx="2"/>
          </p:nvPr>
        </p:nvSpPr>
        <p:spPr>
          <a:xfrm>
            <a:off x="836612" y="2058987"/>
            <a:ext cx="6172200" cy="3811588"/>
          </a:xfrm>
          <a:prstGeom prst="rect">
            <a:avLst/>
          </a:prstGeom>
          <a:noFill/>
          <a:ln>
            <a:noFill/>
          </a:ln>
        </p:spPr>
      </p:sp>
      <p:sp>
        <p:nvSpPr>
          <p:cNvPr id="81" name="Google Shape;81;p83"/>
          <p:cNvSpPr txBox="1">
            <a:spLocks noGrp="1"/>
          </p:cNvSpPr>
          <p:nvPr>
            <p:ph type="title"/>
          </p:nvPr>
        </p:nvSpPr>
        <p:spPr>
          <a:xfrm>
            <a:off x="838200" y="365125"/>
            <a:ext cx="964758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83"/>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83" name="Google Shape;83;p83"/>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84" name="Google Shape;84;p83"/>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85" name="Google Shape;85;p83"/>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6"/>
        <p:cNvGrpSpPr/>
        <p:nvPr/>
      </p:nvGrpSpPr>
      <p:grpSpPr>
        <a:xfrm>
          <a:off x="0" y="0"/>
          <a:ext cx="0" cy="0"/>
          <a:chOff x="0" y="0"/>
          <a:chExt cx="0" cy="0"/>
        </a:xfrm>
      </p:grpSpPr>
      <p:sp>
        <p:nvSpPr>
          <p:cNvPr id="87" name="Google Shape;87;p84"/>
          <p:cNvSpPr/>
          <p:nvPr/>
        </p:nvSpPr>
        <p:spPr>
          <a:xfrm>
            <a:off x="0" y="0"/>
            <a:ext cx="329600" cy="707600"/>
          </a:xfrm>
          <a:prstGeom prst="rect">
            <a:avLst/>
          </a:prstGeom>
          <a:solidFill>
            <a:srgbClr val="183FA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114454"/>
              </a:solidFill>
              <a:latin typeface="Arial"/>
              <a:ea typeface="Arial"/>
              <a:cs typeface="Arial"/>
              <a:sym typeface="Arial"/>
            </a:endParaRPr>
          </a:p>
        </p:txBody>
      </p:sp>
      <p:sp>
        <p:nvSpPr>
          <p:cNvPr id="88" name="Google Shape;88;p84"/>
          <p:cNvSpPr/>
          <p:nvPr/>
        </p:nvSpPr>
        <p:spPr>
          <a:xfrm>
            <a:off x="0" y="667500"/>
            <a:ext cx="6096000" cy="1411600"/>
          </a:xfrm>
          <a:prstGeom prst="rect">
            <a:avLst/>
          </a:prstGeom>
          <a:solidFill>
            <a:srgbClr val="0D1D4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89" name="Google Shape;89;p84"/>
          <p:cNvSpPr/>
          <p:nvPr/>
        </p:nvSpPr>
        <p:spPr>
          <a:xfrm>
            <a:off x="0" y="2071208"/>
            <a:ext cx="329600" cy="2043600"/>
          </a:xfrm>
          <a:prstGeom prst="rect">
            <a:avLst/>
          </a:prstGeom>
          <a:solidFill>
            <a:srgbClr val="7F339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0" name="Google Shape;90;p84"/>
          <p:cNvSpPr/>
          <p:nvPr/>
        </p:nvSpPr>
        <p:spPr>
          <a:xfrm>
            <a:off x="0" y="4114800"/>
            <a:ext cx="329600" cy="807200"/>
          </a:xfrm>
          <a:prstGeom prst="rect">
            <a:avLst/>
          </a:prstGeom>
          <a:solidFill>
            <a:srgbClr val="B9E2F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91" name="Google Shape;91;p84"/>
          <p:cNvSpPr/>
          <p:nvPr/>
        </p:nvSpPr>
        <p:spPr>
          <a:xfrm>
            <a:off x="0" y="4922000"/>
            <a:ext cx="329600" cy="1936000"/>
          </a:xfrm>
          <a:prstGeom prst="rect">
            <a:avLst/>
          </a:prstGeom>
          <a:solidFill>
            <a:srgbClr val="183FA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92" name="Google Shape;92;p84"/>
          <p:cNvCxnSpPr/>
          <p:nvPr/>
        </p:nvCxnSpPr>
        <p:spPr>
          <a:xfrm>
            <a:off x="1383267" y="1079633"/>
            <a:ext cx="0" cy="627600"/>
          </a:xfrm>
          <a:prstGeom prst="straightConnector1">
            <a:avLst/>
          </a:prstGeom>
          <a:noFill/>
          <a:ln w="9525" cap="flat" cmpd="sng">
            <a:solidFill>
              <a:srgbClr val="B9E2F9"/>
            </a:solidFill>
            <a:prstDash val="solid"/>
            <a:round/>
            <a:headEnd type="none" w="sm" len="sm"/>
            <a:tailEnd type="none" w="sm" len="sm"/>
          </a:ln>
        </p:spPr>
      </p:cxnSp>
      <p:sp>
        <p:nvSpPr>
          <p:cNvPr id="93" name="Google Shape;93;p84"/>
          <p:cNvSpPr txBox="1">
            <a:spLocks noGrp="1"/>
          </p:cNvSpPr>
          <p:nvPr>
            <p:ph type="title"/>
          </p:nvPr>
        </p:nvSpPr>
        <p:spPr>
          <a:xfrm>
            <a:off x="1528033" y="707633"/>
            <a:ext cx="4278400" cy="1371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Clr>
                <a:schemeClr val="accent2"/>
              </a:buClr>
              <a:buSzPts val="18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4" name="Google Shape;94;p84"/>
          <p:cNvSpPr txBox="1">
            <a:spLocks noGrp="1"/>
          </p:cNvSpPr>
          <p:nvPr>
            <p:ph type="body" idx="1"/>
          </p:nvPr>
        </p:nvSpPr>
        <p:spPr>
          <a:xfrm>
            <a:off x="1528033" y="2356367"/>
            <a:ext cx="10054400" cy="4211600"/>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800"/>
              </a:spcBef>
              <a:spcAft>
                <a:spcPts val="0"/>
              </a:spcAft>
              <a:buSzPts val="2800"/>
              <a:buChar char="▪"/>
              <a:defRPr sz="3733">
                <a:solidFill>
                  <a:srgbClr val="000000"/>
                </a:solidFill>
                <a:latin typeface="Arial"/>
                <a:ea typeface="Arial"/>
                <a:cs typeface="Arial"/>
                <a:sym typeface="Arial"/>
              </a:defRPr>
            </a:lvl1pPr>
            <a:lvl2pPr marL="914400" lvl="1" indent="-406400" algn="l">
              <a:lnSpc>
                <a:spcPct val="100000"/>
              </a:lnSpc>
              <a:spcBef>
                <a:spcPts val="0"/>
              </a:spcBef>
              <a:spcAft>
                <a:spcPts val="0"/>
              </a:spcAft>
              <a:buSzPts val="2800"/>
              <a:buChar char="▫"/>
              <a:defRPr sz="3733"/>
            </a:lvl2pPr>
            <a:lvl3pPr marL="1371600" lvl="2" indent="-406400" algn="l">
              <a:lnSpc>
                <a:spcPct val="100000"/>
              </a:lnSpc>
              <a:spcBef>
                <a:spcPts val="0"/>
              </a:spcBef>
              <a:spcAft>
                <a:spcPts val="0"/>
              </a:spcAft>
              <a:buSzPts val="2800"/>
              <a:buChar char="■"/>
              <a:defRPr sz="3733"/>
            </a:lvl3pPr>
            <a:lvl4pPr marL="1828800" lvl="3" indent="-406400" algn="l">
              <a:lnSpc>
                <a:spcPct val="100000"/>
              </a:lnSpc>
              <a:spcBef>
                <a:spcPts val="0"/>
              </a:spcBef>
              <a:spcAft>
                <a:spcPts val="0"/>
              </a:spcAft>
              <a:buSzPts val="2800"/>
              <a:buChar char="●"/>
              <a:defRPr sz="3733"/>
            </a:lvl4pPr>
            <a:lvl5pPr marL="2286000" lvl="4" indent="-406400" algn="l">
              <a:lnSpc>
                <a:spcPct val="100000"/>
              </a:lnSpc>
              <a:spcBef>
                <a:spcPts val="0"/>
              </a:spcBef>
              <a:spcAft>
                <a:spcPts val="0"/>
              </a:spcAft>
              <a:buSzPts val="2800"/>
              <a:buChar char="○"/>
              <a:defRPr sz="3733"/>
            </a:lvl5pPr>
            <a:lvl6pPr marL="2743200" lvl="5" indent="-406400" algn="l">
              <a:lnSpc>
                <a:spcPct val="90000"/>
              </a:lnSpc>
              <a:spcBef>
                <a:spcPts val="0"/>
              </a:spcBef>
              <a:spcAft>
                <a:spcPts val="0"/>
              </a:spcAft>
              <a:buClr>
                <a:schemeClr val="dk1"/>
              </a:buClr>
              <a:buSzPts val="2800"/>
              <a:buChar char="■"/>
              <a:defRPr sz="3733"/>
            </a:lvl6pPr>
            <a:lvl7pPr marL="3200400" lvl="6" indent="-406400" algn="l">
              <a:lnSpc>
                <a:spcPct val="90000"/>
              </a:lnSpc>
              <a:spcBef>
                <a:spcPts val="0"/>
              </a:spcBef>
              <a:spcAft>
                <a:spcPts val="0"/>
              </a:spcAft>
              <a:buClr>
                <a:schemeClr val="dk1"/>
              </a:buClr>
              <a:buSzPts val="2800"/>
              <a:buChar char="●"/>
              <a:defRPr sz="3733"/>
            </a:lvl7pPr>
            <a:lvl8pPr marL="3657600" lvl="7" indent="-406400" algn="l">
              <a:lnSpc>
                <a:spcPct val="90000"/>
              </a:lnSpc>
              <a:spcBef>
                <a:spcPts val="0"/>
              </a:spcBef>
              <a:spcAft>
                <a:spcPts val="0"/>
              </a:spcAft>
              <a:buClr>
                <a:schemeClr val="dk1"/>
              </a:buClr>
              <a:buSzPts val="2800"/>
              <a:buChar char="○"/>
              <a:defRPr sz="3733"/>
            </a:lvl8pPr>
            <a:lvl9pPr marL="4114800" lvl="8" indent="-406400" algn="l">
              <a:lnSpc>
                <a:spcPct val="90000"/>
              </a:lnSpc>
              <a:spcBef>
                <a:spcPts val="0"/>
              </a:spcBef>
              <a:spcAft>
                <a:spcPts val="0"/>
              </a:spcAft>
              <a:buClr>
                <a:schemeClr val="dk1"/>
              </a:buClr>
              <a:buSzPts val="2800"/>
              <a:buChar char="■"/>
              <a:defRPr sz="3733"/>
            </a:lvl9pPr>
          </a:lstStyle>
          <a:p>
            <a:endParaRPr/>
          </a:p>
        </p:txBody>
      </p:sp>
      <p:sp>
        <p:nvSpPr>
          <p:cNvPr id="95" name="Google Shape;95;p84"/>
          <p:cNvSpPr txBox="1">
            <a:spLocks noGrp="1"/>
          </p:cNvSpPr>
          <p:nvPr>
            <p:ph type="sldNum" idx="12"/>
          </p:nvPr>
        </p:nvSpPr>
        <p:spPr>
          <a:xfrm>
            <a:off x="-68067" y="6425867"/>
            <a:ext cx="465600" cy="4320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067"/>
              <a:buFont typeface="Arial"/>
              <a:buNone/>
              <a:defRPr sz="1067"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96" name="Google Shape;96;p84" descr="Graphical user interface, text&#10;&#10;Description automatically generated"/>
          <p:cNvPicPr preferRelativeResize="0"/>
          <p:nvPr/>
        </p:nvPicPr>
        <p:blipFill rotWithShape="1">
          <a:blip r:embed="rId2">
            <a:alphaModFix/>
          </a:blip>
          <a:srcRect/>
          <a:stretch/>
        </p:blipFill>
        <p:spPr>
          <a:xfrm>
            <a:off x="9305887" y="259395"/>
            <a:ext cx="2276547" cy="53984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7"/>
        <p:cNvGrpSpPr/>
        <p:nvPr/>
      </p:nvGrpSpPr>
      <p:grpSpPr>
        <a:xfrm>
          <a:off x="0" y="0"/>
          <a:ext cx="0" cy="0"/>
          <a:chOff x="0" y="0"/>
          <a:chExt cx="0" cy="0"/>
        </a:xfrm>
      </p:grpSpPr>
      <p:sp>
        <p:nvSpPr>
          <p:cNvPr id="98" name="Google Shape;98;p85"/>
          <p:cNvSpPr txBox="1">
            <a:spLocks noGrp="1"/>
          </p:cNvSpPr>
          <p:nvPr>
            <p:ph type="title"/>
          </p:nvPr>
        </p:nvSpPr>
        <p:spPr>
          <a:xfrm>
            <a:off x="279133" y="28878"/>
            <a:ext cx="118872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84753"/>
              </a:buClr>
              <a:buSzPts val="4400"/>
              <a:buFont typeface="Arial"/>
              <a:buNone/>
              <a:defRPr>
                <a:solidFill>
                  <a:srgbClr val="28475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5"/>
          <p:cNvSpPr txBox="1">
            <a:spLocks noGrp="1"/>
          </p:cNvSpPr>
          <p:nvPr>
            <p:ph type="body" idx="1"/>
          </p:nvPr>
        </p:nvSpPr>
        <p:spPr>
          <a:xfrm>
            <a:off x="280778" y="1362816"/>
            <a:ext cx="11664173" cy="472997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SzPts val="2400"/>
              <a:buFont typeface="Arial"/>
              <a:buChar char="•"/>
              <a:defRPr sz="2400" b="0" i="0">
                <a:latin typeface="Arial"/>
                <a:ea typeface="Arial"/>
                <a:cs typeface="Arial"/>
                <a:sym typeface="Arial"/>
              </a:defRPr>
            </a:lvl1pPr>
            <a:lvl2pPr marL="914400" lvl="1" indent="-368300" algn="l">
              <a:lnSpc>
                <a:spcPct val="100000"/>
              </a:lnSpc>
              <a:spcBef>
                <a:spcPts val="500"/>
              </a:spcBef>
              <a:spcAft>
                <a:spcPts val="0"/>
              </a:spcAft>
              <a:buSzPts val="2200"/>
              <a:buFont typeface="NTR"/>
              <a:buChar char="-"/>
              <a:defRPr sz="2200" b="0" i="0">
                <a:latin typeface="Arial"/>
                <a:ea typeface="Arial"/>
                <a:cs typeface="Arial"/>
                <a:sym typeface="Arial"/>
              </a:defRPr>
            </a:lvl2pPr>
            <a:lvl3pPr marL="1371600" lvl="2" indent="-355600" algn="l">
              <a:lnSpc>
                <a:spcPct val="100000"/>
              </a:lnSpc>
              <a:spcBef>
                <a:spcPts val="500"/>
              </a:spcBef>
              <a:spcAft>
                <a:spcPts val="0"/>
              </a:spcAft>
              <a:buSzPts val="2000"/>
              <a:buFont typeface="Noto Sans Symbols"/>
              <a:buChar char="▪"/>
              <a:defRPr sz="2000" b="0" i="0">
                <a:latin typeface="Arial"/>
                <a:ea typeface="Arial"/>
                <a:cs typeface="Arial"/>
                <a:sym typeface="Arial"/>
              </a:defRPr>
            </a:lvl3pPr>
            <a:lvl4pPr marL="1828800" lvl="3" indent="-330200" algn="l">
              <a:lnSpc>
                <a:spcPct val="100000"/>
              </a:lnSpc>
              <a:spcBef>
                <a:spcPts val="500"/>
              </a:spcBef>
              <a:spcAft>
                <a:spcPts val="0"/>
              </a:spcAft>
              <a:buSzPts val="1600"/>
              <a:buFont typeface="Courier New"/>
              <a:buChar char="o"/>
              <a:defRPr sz="1600" b="0" i="0">
                <a:latin typeface="Arial"/>
                <a:ea typeface="Arial"/>
                <a:cs typeface="Arial"/>
                <a:sym typeface="Arial"/>
              </a:defRPr>
            </a:lvl4pPr>
            <a:lvl5pPr marL="2286000" lvl="4" indent="-317500" algn="l">
              <a:lnSpc>
                <a:spcPct val="100000"/>
              </a:lnSpc>
              <a:spcBef>
                <a:spcPts val="500"/>
              </a:spcBef>
              <a:spcAft>
                <a:spcPts val="0"/>
              </a:spcAft>
              <a:buSzPts val="1400"/>
              <a:buFont typeface="Arial"/>
              <a:buChar char="•"/>
              <a:defRPr sz="14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no Bottom Logo">
  <p:cSld name="Title and Content no Bottom Logo">
    <p:spTree>
      <p:nvGrpSpPr>
        <p:cNvPr id="1" name="Shape 100"/>
        <p:cNvGrpSpPr/>
        <p:nvPr/>
      </p:nvGrpSpPr>
      <p:grpSpPr>
        <a:xfrm>
          <a:off x="0" y="0"/>
          <a:ext cx="0" cy="0"/>
          <a:chOff x="0" y="0"/>
          <a:chExt cx="0" cy="0"/>
        </a:xfrm>
      </p:grpSpPr>
      <p:sp>
        <p:nvSpPr>
          <p:cNvPr id="101" name="Google Shape;101;g3748515ac5c_0_143"/>
          <p:cNvSpPr txBox="1">
            <a:spLocks noGrp="1"/>
          </p:cNvSpPr>
          <p:nvPr>
            <p:ph type="title"/>
          </p:nvPr>
        </p:nvSpPr>
        <p:spPr>
          <a:xfrm>
            <a:off x="838200" y="365125"/>
            <a:ext cx="96675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3748515ac5c_0_143"/>
          <p:cNvSpPr txBox="1">
            <a:spLocks noGrp="1"/>
          </p:cNvSpPr>
          <p:nvPr>
            <p:ph type="body" idx="1"/>
          </p:nvPr>
        </p:nvSpPr>
        <p:spPr>
          <a:xfrm>
            <a:off x="838200" y="1825625"/>
            <a:ext cx="10515600" cy="41217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accent2"/>
              </a:buClr>
              <a:buSzPts val="2400"/>
              <a:buChar char="•"/>
              <a:defRPr sz="2400">
                <a:solidFill>
                  <a:srgbClr val="3F3F3F"/>
                </a:solidFill>
                <a:latin typeface="Arial"/>
                <a:ea typeface="Arial"/>
                <a:cs typeface="Arial"/>
                <a:sym typeface="Arial"/>
              </a:defRPr>
            </a:lvl1pPr>
            <a:lvl2pPr marL="914400" lvl="1" indent="-381000" algn="l">
              <a:lnSpc>
                <a:spcPct val="100000"/>
              </a:lnSpc>
              <a:spcBef>
                <a:spcPts val="500"/>
              </a:spcBef>
              <a:spcAft>
                <a:spcPts val="0"/>
              </a:spcAft>
              <a:buClr>
                <a:schemeClr val="accent2"/>
              </a:buClr>
              <a:buSzPts val="2400"/>
              <a:buFont typeface="NTR"/>
              <a:buChar char="‒"/>
              <a:defRPr sz="2400">
                <a:solidFill>
                  <a:srgbClr val="3F3F3F"/>
                </a:solidFill>
                <a:latin typeface="Arial"/>
                <a:ea typeface="Arial"/>
                <a:cs typeface="Arial"/>
                <a:sym typeface="Arial"/>
              </a:defRPr>
            </a:lvl2pPr>
            <a:lvl3pPr marL="1371600" lvl="2" indent="-381000" algn="l">
              <a:lnSpc>
                <a:spcPct val="100000"/>
              </a:lnSpc>
              <a:spcBef>
                <a:spcPts val="500"/>
              </a:spcBef>
              <a:spcAft>
                <a:spcPts val="0"/>
              </a:spcAft>
              <a:buClr>
                <a:schemeClr val="accent2"/>
              </a:buClr>
              <a:buSzPts val="2400"/>
              <a:buFont typeface="Courier New"/>
              <a:buChar char="o"/>
              <a:defRPr sz="2400">
                <a:solidFill>
                  <a:srgbClr val="3F3F3F"/>
                </a:solidFill>
                <a:latin typeface="Arial"/>
                <a:ea typeface="Arial"/>
                <a:cs typeface="Arial"/>
                <a:sym typeface="Arial"/>
              </a:defRPr>
            </a:lvl3pPr>
            <a:lvl4pPr marL="1828800" lvl="3" indent="-381000" algn="l">
              <a:lnSpc>
                <a:spcPct val="100000"/>
              </a:lnSpc>
              <a:spcBef>
                <a:spcPts val="500"/>
              </a:spcBef>
              <a:spcAft>
                <a:spcPts val="0"/>
              </a:spcAft>
              <a:buClr>
                <a:schemeClr val="accent2"/>
              </a:buClr>
              <a:buSzPts val="2400"/>
              <a:buFont typeface="Noto Sans Symbols"/>
              <a:buChar char="▪"/>
              <a:defRPr sz="2400">
                <a:solidFill>
                  <a:srgbClr val="3F3F3F"/>
                </a:solidFill>
                <a:latin typeface="Arial"/>
                <a:ea typeface="Arial"/>
                <a:cs typeface="Arial"/>
                <a:sym typeface="Arial"/>
              </a:defRPr>
            </a:lvl4pPr>
            <a:lvl5pPr marL="2286000" lvl="4" indent="-381000" algn="l">
              <a:lnSpc>
                <a:spcPct val="100000"/>
              </a:lnSpc>
              <a:spcBef>
                <a:spcPts val="500"/>
              </a:spcBef>
              <a:spcAft>
                <a:spcPts val="0"/>
              </a:spcAft>
              <a:buClr>
                <a:schemeClr val="accent2"/>
              </a:buClr>
              <a:buSzPts val="2400"/>
              <a:buChar char="•"/>
              <a:defRPr sz="24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3" name="Google Shape;103;g3748515ac5c_0_143"/>
          <p:cNvCxnSpPr/>
          <p:nvPr/>
        </p:nvCxnSpPr>
        <p:spPr>
          <a:xfrm>
            <a:off x="106680" y="1690688"/>
            <a:ext cx="11978700" cy="0"/>
          </a:xfrm>
          <a:prstGeom prst="straightConnector1">
            <a:avLst/>
          </a:prstGeom>
          <a:noFill/>
          <a:ln w="19050" cap="flat" cmpd="sng">
            <a:solidFill>
              <a:schemeClr val="accent6"/>
            </a:solidFill>
            <a:prstDash val="solid"/>
            <a:miter lim="800000"/>
            <a:headEnd type="none" w="sm" len="sm"/>
            <a:tailEnd type="none" w="sm" len="sm"/>
          </a:ln>
        </p:spPr>
      </p:cxnSp>
      <p:pic>
        <p:nvPicPr>
          <p:cNvPr id="104" name="Google Shape;104;g3748515ac5c_0_143"/>
          <p:cNvPicPr preferRelativeResize="0"/>
          <p:nvPr/>
        </p:nvPicPr>
        <p:blipFill rotWithShape="1">
          <a:blip r:embed="rId2">
            <a:alphaModFix/>
          </a:blip>
          <a:srcRect/>
          <a:stretch/>
        </p:blipFill>
        <p:spPr>
          <a:xfrm>
            <a:off x="10622280" y="89857"/>
            <a:ext cx="1463040" cy="1463040"/>
          </a:xfrm>
          <a:prstGeom prst="rect">
            <a:avLst/>
          </a:prstGeom>
          <a:noFill/>
          <a:ln>
            <a:noFill/>
          </a:ln>
        </p:spPr>
      </p:pic>
      <p:sp>
        <p:nvSpPr>
          <p:cNvPr id="105" name="Google Shape;105;g3748515ac5c_0_143"/>
          <p:cNvSpPr txBox="1"/>
          <p:nvPr/>
        </p:nvSpPr>
        <p:spPr>
          <a:xfrm>
            <a:off x="9268626" y="6310312"/>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p68"/>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8"/>
          <p:cNvSpPr txBox="1">
            <a:spLocks noGrp="1"/>
          </p:cNvSpPr>
          <p:nvPr>
            <p:ph type="body" idx="1"/>
          </p:nvPr>
        </p:nvSpPr>
        <p:spPr>
          <a:xfrm>
            <a:off x="838200" y="1825625"/>
            <a:ext cx="10515600" cy="41217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accent2"/>
              </a:buClr>
              <a:buSzPts val="2400"/>
              <a:buChar char="•"/>
              <a:defRPr sz="2400">
                <a:solidFill>
                  <a:srgbClr val="3F3F3F"/>
                </a:solidFill>
                <a:latin typeface="Arial"/>
                <a:ea typeface="Arial"/>
                <a:cs typeface="Arial"/>
                <a:sym typeface="Arial"/>
              </a:defRPr>
            </a:lvl1pPr>
            <a:lvl2pPr marL="914400" lvl="1" indent="-381000" algn="l">
              <a:lnSpc>
                <a:spcPct val="100000"/>
              </a:lnSpc>
              <a:spcBef>
                <a:spcPts val="500"/>
              </a:spcBef>
              <a:spcAft>
                <a:spcPts val="0"/>
              </a:spcAft>
              <a:buClr>
                <a:schemeClr val="accent2"/>
              </a:buClr>
              <a:buSzPts val="2400"/>
              <a:buFont typeface="NTR"/>
              <a:buChar char="‒"/>
              <a:defRPr sz="2400">
                <a:solidFill>
                  <a:srgbClr val="3F3F3F"/>
                </a:solidFill>
                <a:latin typeface="Arial"/>
                <a:ea typeface="Arial"/>
                <a:cs typeface="Arial"/>
                <a:sym typeface="Arial"/>
              </a:defRPr>
            </a:lvl2pPr>
            <a:lvl3pPr marL="1371600" lvl="2" indent="-381000" algn="l">
              <a:lnSpc>
                <a:spcPct val="100000"/>
              </a:lnSpc>
              <a:spcBef>
                <a:spcPts val="500"/>
              </a:spcBef>
              <a:spcAft>
                <a:spcPts val="0"/>
              </a:spcAft>
              <a:buClr>
                <a:schemeClr val="accent2"/>
              </a:buClr>
              <a:buSzPts val="2400"/>
              <a:buFont typeface="Courier New"/>
              <a:buChar char="o"/>
              <a:defRPr sz="2400">
                <a:solidFill>
                  <a:srgbClr val="3F3F3F"/>
                </a:solidFill>
                <a:latin typeface="Arial"/>
                <a:ea typeface="Arial"/>
                <a:cs typeface="Arial"/>
                <a:sym typeface="Arial"/>
              </a:defRPr>
            </a:lvl3pPr>
            <a:lvl4pPr marL="1828800" lvl="3" indent="-381000" algn="l">
              <a:lnSpc>
                <a:spcPct val="100000"/>
              </a:lnSpc>
              <a:spcBef>
                <a:spcPts val="500"/>
              </a:spcBef>
              <a:spcAft>
                <a:spcPts val="0"/>
              </a:spcAft>
              <a:buClr>
                <a:schemeClr val="accent2"/>
              </a:buClr>
              <a:buSzPts val="2400"/>
              <a:buFont typeface="Noto Sans Symbols"/>
              <a:buChar char="▪"/>
              <a:defRPr sz="2400">
                <a:solidFill>
                  <a:srgbClr val="3F3F3F"/>
                </a:solidFill>
                <a:latin typeface="Arial"/>
                <a:ea typeface="Arial"/>
                <a:cs typeface="Arial"/>
                <a:sym typeface="Arial"/>
              </a:defRPr>
            </a:lvl4pPr>
            <a:lvl5pPr marL="2286000" lvl="4" indent="-381000" algn="l">
              <a:lnSpc>
                <a:spcPct val="100000"/>
              </a:lnSpc>
              <a:spcBef>
                <a:spcPts val="500"/>
              </a:spcBef>
              <a:spcAft>
                <a:spcPts val="0"/>
              </a:spcAft>
              <a:buClr>
                <a:schemeClr val="accent2"/>
              </a:buClr>
              <a:buSzPts val="2400"/>
              <a:buChar char="•"/>
              <a:defRPr sz="24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3" name="Google Shape;113;p68"/>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114" name="Google Shape;114;p68"/>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115" name="Google Shape;115;p68"/>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116" name="Google Shape;116;p68"/>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Divider Photo Teal" type="title">
  <p:cSld name="TITLE">
    <p:spTree>
      <p:nvGrpSpPr>
        <p:cNvPr id="1" name="Shape 117"/>
        <p:cNvGrpSpPr/>
        <p:nvPr/>
      </p:nvGrpSpPr>
      <p:grpSpPr>
        <a:xfrm>
          <a:off x="0" y="0"/>
          <a:ext cx="0" cy="0"/>
          <a:chOff x="0" y="0"/>
          <a:chExt cx="0" cy="0"/>
        </a:xfrm>
      </p:grpSpPr>
      <p:sp>
        <p:nvSpPr>
          <p:cNvPr id="118" name="Google Shape;118;p67"/>
          <p:cNvSpPr/>
          <p:nvPr/>
        </p:nvSpPr>
        <p:spPr>
          <a:xfrm>
            <a:off x="0" y="0"/>
            <a:ext cx="12192000" cy="56354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119" name="Google Shape;119;p67"/>
          <p:cNvPicPr preferRelativeResize="0"/>
          <p:nvPr/>
        </p:nvPicPr>
        <p:blipFill rotWithShape="1">
          <a:blip r:embed="rId2">
            <a:alphaModFix amt="10000"/>
          </a:blip>
          <a:srcRect t="38419"/>
          <a:stretch/>
        </p:blipFill>
        <p:spPr>
          <a:xfrm>
            <a:off x="0" y="-1"/>
            <a:ext cx="12192000" cy="5631873"/>
          </a:xfrm>
          <a:prstGeom prst="rect">
            <a:avLst/>
          </a:prstGeom>
          <a:noFill/>
          <a:ln>
            <a:noFill/>
          </a:ln>
        </p:spPr>
      </p:pic>
      <p:sp>
        <p:nvSpPr>
          <p:cNvPr id="120" name="Google Shape;120;p67"/>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7"/>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2" name="Google Shape;122;p67"/>
          <p:cNvPicPr preferRelativeResize="0"/>
          <p:nvPr/>
        </p:nvPicPr>
        <p:blipFill rotWithShape="1">
          <a:blip r:embed="rId3">
            <a:alphaModFix/>
          </a:blip>
          <a:srcRect/>
          <a:stretch/>
        </p:blipFill>
        <p:spPr>
          <a:xfrm>
            <a:off x="180174" y="6084973"/>
            <a:ext cx="2779091" cy="640080"/>
          </a:xfrm>
          <a:prstGeom prst="rect">
            <a:avLst/>
          </a:prstGeom>
          <a:noFill/>
          <a:ln>
            <a:noFill/>
          </a:ln>
        </p:spPr>
      </p:pic>
      <p:sp>
        <p:nvSpPr>
          <p:cNvPr id="123" name="Google Shape;123;p67"/>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pic>
        <p:nvPicPr>
          <p:cNvPr id="124" name="Google Shape;124;p67"/>
          <p:cNvPicPr preferRelativeResize="0"/>
          <p:nvPr/>
        </p:nvPicPr>
        <p:blipFill rotWithShape="1">
          <a:blip r:embed="rId4">
            <a:alphaModFix amt="42000"/>
          </a:blip>
          <a:srcRect l="-152" t="-72" r="14821" b="72"/>
          <a:stretch/>
        </p:blipFill>
        <p:spPr>
          <a:xfrm>
            <a:off x="7887381" y="587287"/>
            <a:ext cx="4304620" cy="504458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no Bottom Logo">
  <p:cSld name="Title and Content no Bottom Logo">
    <p:spTree>
      <p:nvGrpSpPr>
        <p:cNvPr id="1" name="Shape 125"/>
        <p:cNvGrpSpPr/>
        <p:nvPr/>
      </p:nvGrpSpPr>
      <p:grpSpPr>
        <a:xfrm>
          <a:off x="0" y="0"/>
          <a:ext cx="0" cy="0"/>
          <a:chOff x="0" y="0"/>
          <a:chExt cx="0" cy="0"/>
        </a:xfrm>
      </p:grpSpPr>
      <p:sp>
        <p:nvSpPr>
          <p:cNvPr id="126" name="Google Shape;126;p69"/>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9"/>
          <p:cNvSpPr txBox="1">
            <a:spLocks noGrp="1"/>
          </p:cNvSpPr>
          <p:nvPr>
            <p:ph type="body" idx="1"/>
          </p:nvPr>
        </p:nvSpPr>
        <p:spPr>
          <a:xfrm>
            <a:off x="838200" y="1825625"/>
            <a:ext cx="10515600" cy="41217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accent2"/>
              </a:buClr>
              <a:buSzPts val="2400"/>
              <a:buChar char="•"/>
              <a:defRPr sz="2400">
                <a:solidFill>
                  <a:srgbClr val="3F3F3F"/>
                </a:solidFill>
                <a:latin typeface="Arial"/>
                <a:ea typeface="Arial"/>
                <a:cs typeface="Arial"/>
                <a:sym typeface="Arial"/>
              </a:defRPr>
            </a:lvl1pPr>
            <a:lvl2pPr marL="914400" lvl="1" indent="-381000" algn="l">
              <a:lnSpc>
                <a:spcPct val="100000"/>
              </a:lnSpc>
              <a:spcBef>
                <a:spcPts val="500"/>
              </a:spcBef>
              <a:spcAft>
                <a:spcPts val="0"/>
              </a:spcAft>
              <a:buClr>
                <a:schemeClr val="accent2"/>
              </a:buClr>
              <a:buSzPts val="2400"/>
              <a:buFont typeface="NTR"/>
              <a:buChar char="‒"/>
              <a:defRPr sz="2400">
                <a:solidFill>
                  <a:srgbClr val="3F3F3F"/>
                </a:solidFill>
                <a:latin typeface="Arial"/>
                <a:ea typeface="Arial"/>
                <a:cs typeface="Arial"/>
                <a:sym typeface="Arial"/>
              </a:defRPr>
            </a:lvl2pPr>
            <a:lvl3pPr marL="1371600" lvl="2" indent="-381000" algn="l">
              <a:lnSpc>
                <a:spcPct val="100000"/>
              </a:lnSpc>
              <a:spcBef>
                <a:spcPts val="500"/>
              </a:spcBef>
              <a:spcAft>
                <a:spcPts val="0"/>
              </a:spcAft>
              <a:buClr>
                <a:schemeClr val="accent2"/>
              </a:buClr>
              <a:buSzPts val="2400"/>
              <a:buFont typeface="Courier New"/>
              <a:buChar char="o"/>
              <a:defRPr sz="2400">
                <a:solidFill>
                  <a:srgbClr val="3F3F3F"/>
                </a:solidFill>
                <a:latin typeface="Arial"/>
                <a:ea typeface="Arial"/>
                <a:cs typeface="Arial"/>
                <a:sym typeface="Arial"/>
              </a:defRPr>
            </a:lvl3pPr>
            <a:lvl4pPr marL="1828800" lvl="3" indent="-381000" algn="l">
              <a:lnSpc>
                <a:spcPct val="100000"/>
              </a:lnSpc>
              <a:spcBef>
                <a:spcPts val="500"/>
              </a:spcBef>
              <a:spcAft>
                <a:spcPts val="0"/>
              </a:spcAft>
              <a:buClr>
                <a:schemeClr val="accent2"/>
              </a:buClr>
              <a:buSzPts val="2400"/>
              <a:buFont typeface="Noto Sans Symbols"/>
              <a:buChar char="▪"/>
              <a:defRPr sz="2400">
                <a:solidFill>
                  <a:srgbClr val="3F3F3F"/>
                </a:solidFill>
                <a:latin typeface="Arial"/>
                <a:ea typeface="Arial"/>
                <a:cs typeface="Arial"/>
                <a:sym typeface="Arial"/>
              </a:defRPr>
            </a:lvl4pPr>
            <a:lvl5pPr marL="2286000" lvl="4" indent="-381000" algn="l">
              <a:lnSpc>
                <a:spcPct val="100000"/>
              </a:lnSpc>
              <a:spcBef>
                <a:spcPts val="500"/>
              </a:spcBef>
              <a:spcAft>
                <a:spcPts val="0"/>
              </a:spcAft>
              <a:buClr>
                <a:schemeClr val="accent2"/>
              </a:buClr>
              <a:buSzPts val="2400"/>
              <a:buChar char="•"/>
              <a:defRPr sz="24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8" name="Google Shape;128;p69"/>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129" name="Google Shape;129;p69"/>
          <p:cNvPicPr preferRelativeResize="0"/>
          <p:nvPr/>
        </p:nvPicPr>
        <p:blipFill rotWithShape="1">
          <a:blip r:embed="rId2">
            <a:alphaModFix/>
          </a:blip>
          <a:srcRect/>
          <a:stretch/>
        </p:blipFill>
        <p:spPr>
          <a:xfrm>
            <a:off x="10622280" y="89857"/>
            <a:ext cx="1463040" cy="1463040"/>
          </a:xfrm>
          <a:prstGeom prst="rect">
            <a:avLst/>
          </a:prstGeom>
          <a:noFill/>
          <a:ln>
            <a:noFill/>
          </a:ln>
        </p:spPr>
      </p:pic>
      <p:sp>
        <p:nvSpPr>
          <p:cNvPr id="130" name="Google Shape;130;p69"/>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89"/>
          <p:cNvSpPr txBox="1">
            <a:spLocks noGrp="1"/>
          </p:cNvSpPr>
          <p:nvPr>
            <p:ph type="title"/>
          </p:nvPr>
        </p:nvSpPr>
        <p:spPr>
          <a:xfrm>
            <a:off x="838200" y="365125"/>
            <a:ext cx="96608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89"/>
          <p:cNvSpPr txBox="1">
            <a:spLocks noGrp="1"/>
          </p:cNvSpPr>
          <p:nvPr>
            <p:ph type="body" idx="1"/>
          </p:nvPr>
        </p:nvSpPr>
        <p:spPr>
          <a:xfrm>
            <a:off x="838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89"/>
          <p:cNvSpPr txBox="1">
            <a:spLocks noGrp="1"/>
          </p:cNvSpPr>
          <p:nvPr>
            <p:ph type="body" idx="2"/>
          </p:nvPr>
        </p:nvSpPr>
        <p:spPr>
          <a:xfrm>
            <a:off x="6172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5" name="Google Shape;135;p89"/>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136" name="Google Shape;136;p89"/>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137" name="Google Shape;137;p89"/>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138" name="Google Shape;138;p89"/>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Divider Light Grey Blue">
  <p:cSld name="Section Divider Light Grey Blue">
    <p:spTree>
      <p:nvGrpSpPr>
        <p:cNvPr id="1" name="Shape 139"/>
        <p:cNvGrpSpPr/>
        <p:nvPr/>
      </p:nvGrpSpPr>
      <p:grpSpPr>
        <a:xfrm>
          <a:off x="0" y="0"/>
          <a:ext cx="0" cy="0"/>
          <a:chOff x="0" y="0"/>
          <a:chExt cx="0" cy="0"/>
        </a:xfrm>
      </p:grpSpPr>
      <p:sp>
        <p:nvSpPr>
          <p:cNvPr id="140" name="Google Shape;140;p71"/>
          <p:cNvSpPr/>
          <p:nvPr/>
        </p:nvSpPr>
        <p:spPr>
          <a:xfrm>
            <a:off x="0" y="0"/>
            <a:ext cx="12192000" cy="563548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41" name="Google Shape;141;p71"/>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1"/>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3" name="Google Shape;143;p71"/>
          <p:cNvPicPr preferRelativeResize="0"/>
          <p:nvPr/>
        </p:nvPicPr>
        <p:blipFill rotWithShape="1">
          <a:blip r:embed="rId2">
            <a:alphaModFix/>
          </a:blip>
          <a:srcRect/>
          <a:stretch/>
        </p:blipFill>
        <p:spPr>
          <a:xfrm>
            <a:off x="180174" y="6084973"/>
            <a:ext cx="2779091" cy="640080"/>
          </a:xfrm>
          <a:prstGeom prst="rect">
            <a:avLst/>
          </a:prstGeom>
          <a:noFill/>
          <a:ln>
            <a:noFill/>
          </a:ln>
        </p:spPr>
      </p:pic>
      <p:sp>
        <p:nvSpPr>
          <p:cNvPr id="144" name="Google Shape;144;p71"/>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pic>
        <p:nvPicPr>
          <p:cNvPr id="145" name="Google Shape;145;p71"/>
          <p:cNvPicPr preferRelativeResize="0"/>
          <p:nvPr/>
        </p:nvPicPr>
        <p:blipFill rotWithShape="1">
          <a:blip r:embed="rId3">
            <a:alphaModFix amt="42000"/>
          </a:blip>
          <a:srcRect l="-50" r="14718"/>
          <a:stretch/>
        </p:blipFill>
        <p:spPr>
          <a:xfrm>
            <a:off x="7887381" y="587287"/>
            <a:ext cx="4304620" cy="50445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5"/>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5"/>
          <p:cNvSpPr txBox="1">
            <a:spLocks noGrp="1"/>
          </p:cNvSpPr>
          <p:nvPr>
            <p:ph type="body" idx="1"/>
          </p:nvPr>
        </p:nvSpPr>
        <p:spPr>
          <a:xfrm>
            <a:off x="838200" y="1825625"/>
            <a:ext cx="10515600" cy="41217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accent2"/>
              </a:buClr>
              <a:buSzPts val="2400"/>
              <a:buChar char="•"/>
              <a:defRPr sz="2400">
                <a:solidFill>
                  <a:srgbClr val="3F3F3F"/>
                </a:solidFill>
                <a:latin typeface="Arial"/>
                <a:ea typeface="Arial"/>
                <a:cs typeface="Arial"/>
                <a:sym typeface="Arial"/>
              </a:defRPr>
            </a:lvl1pPr>
            <a:lvl2pPr marL="914400" lvl="1" indent="-381000" algn="l">
              <a:lnSpc>
                <a:spcPct val="100000"/>
              </a:lnSpc>
              <a:spcBef>
                <a:spcPts val="500"/>
              </a:spcBef>
              <a:spcAft>
                <a:spcPts val="0"/>
              </a:spcAft>
              <a:buClr>
                <a:schemeClr val="accent2"/>
              </a:buClr>
              <a:buSzPts val="2400"/>
              <a:buFont typeface="NTR"/>
              <a:buChar char="‒"/>
              <a:defRPr sz="2400">
                <a:solidFill>
                  <a:srgbClr val="3F3F3F"/>
                </a:solidFill>
                <a:latin typeface="Arial"/>
                <a:ea typeface="Arial"/>
                <a:cs typeface="Arial"/>
                <a:sym typeface="Arial"/>
              </a:defRPr>
            </a:lvl2pPr>
            <a:lvl3pPr marL="1371600" lvl="2" indent="-381000" algn="l">
              <a:lnSpc>
                <a:spcPct val="100000"/>
              </a:lnSpc>
              <a:spcBef>
                <a:spcPts val="500"/>
              </a:spcBef>
              <a:spcAft>
                <a:spcPts val="0"/>
              </a:spcAft>
              <a:buClr>
                <a:schemeClr val="accent2"/>
              </a:buClr>
              <a:buSzPts val="2400"/>
              <a:buFont typeface="Courier New"/>
              <a:buChar char="o"/>
              <a:defRPr sz="2400">
                <a:solidFill>
                  <a:srgbClr val="3F3F3F"/>
                </a:solidFill>
                <a:latin typeface="Arial"/>
                <a:ea typeface="Arial"/>
                <a:cs typeface="Arial"/>
                <a:sym typeface="Arial"/>
              </a:defRPr>
            </a:lvl3pPr>
            <a:lvl4pPr marL="1828800" lvl="3" indent="-381000" algn="l">
              <a:lnSpc>
                <a:spcPct val="100000"/>
              </a:lnSpc>
              <a:spcBef>
                <a:spcPts val="500"/>
              </a:spcBef>
              <a:spcAft>
                <a:spcPts val="0"/>
              </a:spcAft>
              <a:buClr>
                <a:schemeClr val="accent2"/>
              </a:buClr>
              <a:buSzPts val="2400"/>
              <a:buFont typeface="Noto Sans Symbols"/>
              <a:buChar char="▪"/>
              <a:defRPr sz="2400">
                <a:solidFill>
                  <a:srgbClr val="3F3F3F"/>
                </a:solidFill>
                <a:latin typeface="Arial"/>
                <a:ea typeface="Arial"/>
                <a:cs typeface="Arial"/>
                <a:sym typeface="Arial"/>
              </a:defRPr>
            </a:lvl4pPr>
            <a:lvl5pPr marL="2286000" lvl="4" indent="-381000" algn="l">
              <a:lnSpc>
                <a:spcPct val="100000"/>
              </a:lnSpc>
              <a:spcBef>
                <a:spcPts val="500"/>
              </a:spcBef>
              <a:spcAft>
                <a:spcPts val="0"/>
              </a:spcAft>
              <a:buClr>
                <a:schemeClr val="accent2"/>
              </a:buClr>
              <a:buSzPts val="2400"/>
              <a:buChar char="•"/>
              <a:defRPr sz="24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65"/>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23" name="Google Shape;23;p65"/>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24" name="Google Shape;24;p65"/>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25" name="Google Shape;25;p65"/>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no Top Logo">
  <p:cSld name="Title and Content no Top Logo">
    <p:spTree>
      <p:nvGrpSpPr>
        <p:cNvPr id="1" name="Shape 146"/>
        <p:cNvGrpSpPr/>
        <p:nvPr/>
      </p:nvGrpSpPr>
      <p:grpSpPr>
        <a:xfrm>
          <a:off x="0" y="0"/>
          <a:ext cx="0" cy="0"/>
          <a:chOff x="0" y="0"/>
          <a:chExt cx="0" cy="0"/>
        </a:xfrm>
      </p:grpSpPr>
      <p:sp>
        <p:nvSpPr>
          <p:cNvPr id="147" name="Google Shape;147;p70"/>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Arial"/>
              <a:buNone/>
              <a:defRPr>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70"/>
          <p:cNvSpPr txBox="1">
            <a:spLocks noGrp="1"/>
          </p:cNvSpPr>
          <p:nvPr>
            <p:ph type="body" idx="1"/>
          </p:nvPr>
        </p:nvSpPr>
        <p:spPr>
          <a:xfrm>
            <a:off x="838200" y="1825625"/>
            <a:ext cx="10515600" cy="41217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accent2"/>
              </a:buClr>
              <a:buSzPts val="2400"/>
              <a:buChar char="•"/>
              <a:defRPr sz="2400">
                <a:solidFill>
                  <a:srgbClr val="3F3F3F"/>
                </a:solidFill>
                <a:latin typeface="Arial"/>
                <a:ea typeface="Arial"/>
                <a:cs typeface="Arial"/>
                <a:sym typeface="Arial"/>
              </a:defRPr>
            </a:lvl1pPr>
            <a:lvl2pPr marL="914400" lvl="1" indent="-381000" algn="l">
              <a:lnSpc>
                <a:spcPct val="100000"/>
              </a:lnSpc>
              <a:spcBef>
                <a:spcPts val="500"/>
              </a:spcBef>
              <a:spcAft>
                <a:spcPts val="0"/>
              </a:spcAft>
              <a:buClr>
                <a:schemeClr val="accent2"/>
              </a:buClr>
              <a:buSzPts val="2400"/>
              <a:buFont typeface="NTR"/>
              <a:buChar char="‒"/>
              <a:defRPr sz="2400">
                <a:solidFill>
                  <a:srgbClr val="3F3F3F"/>
                </a:solidFill>
                <a:latin typeface="Arial"/>
                <a:ea typeface="Arial"/>
                <a:cs typeface="Arial"/>
                <a:sym typeface="Arial"/>
              </a:defRPr>
            </a:lvl2pPr>
            <a:lvl3pPr marL="1371600" lvl="2" indent="-381000" algn="l">
              <a:lnSpc>
                <a:spcPct val="100000"/>
              </a:lnSpc>
              <a:spcBef>
                <a:spcPts val="500"/>
              </a:spcBef>
              <a:spcAft>
                <a:spcPts val="0"/>
              </a:spcAft>
              <a:buClr>
                <a:schemeClr val="accent2"/>
              </a:buClr>
              <a:buSzPts val="2400"/>
              <a:buFont typeface="Courier New"/>
              <a:buChar char="o"/>
              <a:defRPr sz="2400">
                <a:solidFill>
                  <a:srgbClr val="3F3F3F"/>
                </a:solidFill>
                <a:latin typeface="Arial"/>
                <a:ea typeface="Arial"/>
                <a:cs typeface="Arial"/>
                <a:sym typeface="Arial"/>
              </a:defRPr>
            </a:lvl3pPr>
            <a:lvl4pPr marL="1828800" lvl="3" indent="-381000" algn="l">
              <a:lnSpc>
                <a:spcPct val="100000"/>
              </a:lnSpc>
              <a:spcBef>
                <a:spcPts val="500"/>
              </a:spcBef>
              <a:spcAft>
                <a:spcPts val="0"/>
              </a:spcAft>
              <a:buClr>
                <a:schemeClr val="accent2"/>
              </a:buClr>
              <a:buSzPts val="2400"/>
              <a:buFont typeface="Noto Sans Symbols"/>
              <a:buChar char="▪"/>
              <a:defRPr sz="2400">
                <a:solidFill>
                  <a:srgbClr val="3F3F3F"/>
                </a:solidFill>
                <a:latin typeface="Arial"/>
                <a:ea typeface="Arial"/>
                <a:cs typeface="Arial"/>
                <a:sym typeface="Arial"/>
              </a:defRPr>
            </a:lvl4pPr>
            <a:lvl5pPr marL="2286000" lvl="4" indent="-381000" algn="l">
              <a:lnSpc>
                <a:spcPct val="100000"/>
              </a:lnSpc>
              <a:spcBef>
                <a:spcPts val="500"/>
              </a:spcBef>
              <a:spcAft>
                <a:spcPts val="0"/>
              </a:spcAft>
              <a:buClr>
                <a:schemeClr val="accent2"/>
              </a:buClr>
              <a:buSzPts val="2400"/>
              <a:buChar char="•"/>
              <a:defRPr sz="2400">
                <a:solidFill>
                  <a:srgbClr val="3F3F3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9" name="Google Shape;149;p70"/>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150" name="Google Shape;150;p70"/>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sp>
        <p:nvSpPr>
          <p:cNvPr id="151" name="Google Shape;151;p70"/>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72"/>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Divider Teal">
  <p:cSld name="Section Divider Teal">
    <p:spTree>
      <p:nvGrpSpPr>
        <p:cNvPr id="1" name="Shape 154"/>
        <p:cNvGrpSpPr/>
        <p:nvPr/>
      </p:nvGrpSpPr>
      <p:grpSpPr>
        <a:xfrm>
          <a:off x="0" y="0"/>
          <a:ext cx="0" cy="0"/>
          <a:chOff x="0" y="0"/>
          <a:chExt cx="0" cy="0"/>
        </a:xfrm>
      </p:grpSpPr>
      <p:sp>
        <p:nvSpPr>
          <p:cNvPr id="155" name="Google Shape;155;p73"/>
          <p:cNvSpPr/>
          <p:nvPr/>
        </p:nvSpPr>
        <p:spPr>
          <a:xfrm>
            <a:off x="0" y="0"/>
            <a:ext cx="12192000" cy="56354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56" name="Google Shape;156;p73"/>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3"/>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8" name="Google Shape;158;p73"/>
          <p:cNvPicPr preferRelativeResize="0"/>
          <p:nvPr/>
        </p:nvPicPr>
        <p:blipFill rotWithShape="1">
          <a:blip r:embed="rId2">
            <a:alphaModFix/>
          </a:blip>
          <a:srcRect/>
          <a:stretch/>
        </p:blipFill>
        <p:spPr>
          <a:xfrm>
            <a:off x="180174" y="6084973"/>
            <a:ext cx="2779091" cy="640080"/>
          </a:xfrm>
          <a:prstGeom prst="rect">
            <a:avLst/>
          </a:prstGeom>
          <a:noFill/>
          <a:ln>
            <a:noFill/>
          </a:ln>
        </p:spPr>
      </p:pic>
      <p:sp>
        <p:nvSpPr>
          <p:cNvPr id="159" name="Google Shape;159;p73"/>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pic>
        <p:nvPicPr>
          <p:cNvPr id="160" name="Google Shape;160;p73"/>
          <p:cNvPicPr preferRelativeResize="0"/>
          <p:nvPr/>
        </p:nvPicPr>
        <p:blipFill rotWithShape="1">
          <a:blip r:embed="rId3">
            <a:alphaModFix amt="42000"/>
          </a:blip>
          <a:srcRect l="-152" t="-72" r="14821" b="72"/>
          <a:stretch/>
        </p:blipFill>
        <p:spPr>
          <a:xfrm>
            <a:off x="7887381" y="587287"/>
            <a:ext cx="4304620" cy="504458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Divider Dark Grey Blue">
  <p:cSld name="Section Divider Dark Grey Blue">
    <p:spTree>
      <p:nvGrpSpPr>
        <p:cNvPr id="1" name="Shape 161"/>
        <p:cNvGrpSpPr/>
        <p:nvPr/>
      </p:nvGrpSpPr>
      <p:grpSpPr>
        <a:xfrm>
          <a:off x="0" y="0"/>
          <a:ext cx="0" cy="0"/>
          <a:chOff x="0" y="0"/>
          <a:chExt cx="0" cy="0"/>
        </a:xfrm>
      </p:grpSpPr>
      <p:sp>
        <p:nvSpPr>
          <p:cNvPr id="162" name="Google Shape;162;p74"/>
          <p:cNvSpPr/>
          <p:nvPr/>
        </p:nvSpPr>
        <p:spPr>
          <a:xfrm>
            <a:off x="0" y="0"/>
            <a:ext cx="12192000" cy="56354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63" name="Google Shape;163;p74"/>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4"/>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5" name="Google Shape;165;p74"/>
          <p:cNvPicPr preferRelativeResize="0"/>
          <p:nvPr/>
        </p:nvPicPr>
        <p:blipFill rotWithShape="1">
          <a:blip r:embed="rId2">
            <a:alphaModFix/>
          </a:blip>
          <a:srcRect/>
          <a:stretch/>
        </p:blipFill>
        <p:spPr>
          <a:xfrm>
            <a:off x="180174" y="6084973"/>
            <a:ext cx="2779091" cy="640080"/>
          </a:xfrm>
          <a:prstGeom prst="rect">
            <a:avLst/>
          </a:prstGeom>
          <a:noFill/>
          <a:ln>
            <a:noFill/>
          </a:ln>
        </p:spPr>
      </p:pic>
      <p:sp>
        <p:nvSpPr>
          <p:cNvPr id="166" name="Google Shape;166;p74"/>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pic>
        <p:nvPicPr>
          <p:cNvPr id="167" name="Google Shape;167;p74"/>
          <p:cNvPicPr preferRelativeResize="0"/>
          <p:nvPr/>
        </p:nvPicPr>
        <p:blipFill rotWithShape="1">
          <a:blip r:embed="rId3">
            <a:alphaModFix amt="42000"/>
          </a:blip>
          <a:srcRect r="14668"/>
          <a:stretch/>
        </p:blipFill>
        <p:spPr>
          <a:xfrm>
            <a:off x="7887381" y="587287"/>
            <a:ext cx="4304620" cy="504458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8"/>
        <p:cNvGrpSpPr/>
        <p:nvPr/>
      </p:nvGrpSpPr>
      <p:grpSpPr>
        <a:xfrm>
          <a:off x="0" y="0"/>
          <a:ext cx="0" cy="0"/>
          <a:chOff x="0" y="0"/>
          <a:chExt cx="0" cy="0"/>
        </a:xfrm>
      </p:grpSpPr>
      <p:sp>
        <p:nvSpPr>
          <p:cNvPr id="169" name="Google Shape;169;p86"/>
          <p:cNvSpPr/>
          <p:nvPr/>
        </p:nvSpPr>
        <p:spPr>
          <a:xfrm>
            <a:off x="6385560" y="0"/>
            <a:ext cx="58064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70" name="Google Shape;170;p86"/>
          <p:cNvSpPr txBox="1">
            <a:spLocks noGrp="1"/>
          </p:cNvSpPr>
          <p:nvPr>
            <p:ph type="ctrTitle"/>
          </p:nvPr>
        </p:nvSpPr>
        <p:spPr>
          <a:xfrm>
            <a:off x="495358" y="1032734"/>
            <a:ext cx="5300664"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2"/>
              </a:buClr>
              <a:buSzPts val="4400"/>
              <a:buFont typeface="Arial"/>
              <a:buNone/>
              <a:defRPr sz="4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86"/>
          <p:cNvSpPr txBox="1">
            <a:spLocks noGrp="1"/>
          </p:cNvSpPr>
          <p:nvPr>
            <p:ph type="subTitle" idx="1"/>
          </p:nvPr>
        </p:nvSpPr>
        <p:spPr>
          <a:xfrm>
            <a:off x="485775" y="4570743"/>
            <a:ext cx="5300664"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2" name="Google Shape;172;p86"/>
          <p:cNvPicPr preferRelativeResize="0"/>
          <p:nvPr/>
        </p:nvPicPr>
        <p:blipFill rotWithShape="1">
          <a:blip r:embed="rId2">
            <a:alphaModFix/>
          </a:blip>
          <a:srcRect/>
          <a:stretch/>
        </p:blipFill>
        <p:spPr>
          <a:xfrm>
            <a:off x="495358" y="150607"/>
            <a:ext cx="3176094" cy="731520"/>
          </a:xfrm>
          <a:prstGeom prst="rect">
            <a:avLst/>
          </a:prstGeom>
          <a:noFill/>
          <a:ln>
            <a:noFill/>
          </a:ln>
        </p:spPr>
      </p:pic>
      <p:pic>
        <p:nvPicPr>
          <p:cNvPr id="173" name="Google Shape;173;p86" descr="A picture containing drawing&#10;&#10;Description automatically generated"/>
          <p:cNvPicPr preferRelativeResize="0"/>
          <p:nvPr/>
        </p:nvPicPr>
        <p:blipFill rotWithShape="1">
          <a:blip r:embed="rId3">
            <a:alphaModFix/>
          </a:blip>
          <a:srcRect/>
          <a:stretch/>
        </p:blipFill>
        <p:spPr>
          <a:xfrm>
            <a:off x="4212187" y="6356665"/>
            <a:ext cx="1615440" cy="365760"/>
          </a:xfrm>
          <a:prstGeom prst="rect">
            <a:avLst/>
          </a:prstGeom>
          <a:noFill/>
          <a:ln>
            <a:noFill/>
          </a:ln>
        </p:spPr>
      </p:pic>
      <p:pic>
        <p:nvPicPr>
          <p:cNvPr id="174" name="Google Shape;174;p86"/>
          <p:cNvPicPr preferRelativeResize="0"/>
          <p:nvPr/>
        </p:nvPicPr>
        <p:blipFill rotWithShape="1">
          <a:blip r:embed="rId4">
            <a:alphaModFix/>
          </a:blip>
          <a:srcRect t="24427" b="13418"/>
          <a:stretch/>
        </p:blipFill>
        <p:spPr>
          <a:xfrm>
            <a:off x="6390102" y="1"/>
            <a:ext cx="5806440" cy="2390660"/>
          </a:xfrm>
          <a:prstGeom prst="rect">
            <a:avLst/>
          </a:prstGeom>
          <a:noFill/>
          <a:ln>
            <a:noFill/>
          </a:ln>
        </p:spPr>
      </p:pic>
      <p:pic>
        <p:nvPicPr>
          <p:cNvPr id="175" name="Google Shape;175;p86"/>
          <p:cNvPicPr preferRelativeResize="0"/>
          <p:nvPr/>
        </p:nvPicPr>
        <p:blipFill rotWithShape="1">
          <a:blip r:embed="rId5">
            <a:alphaModFix/>
          </a:blip>
          <a:srcRect l="2046" r="10085"/>
          <a:stretch/>
        </p:blipFill>
        <p:spPr>
          <a:xfrm>
            <a:off x="9389531" y="2489811"/>
            <a:ext cx="2802466" cy="2126256"/>
          </a:xfrm>
          <a:prstGeom prst="rect">
            <a:avLst/>
          </a:prstGeom>
          <a:noFill/>
          <a:ln>
            <a:noFill/>
          </a:ln>
        </p:spPr>
      </p:pic>
      <p:pic>
        <p:nvPicPr>
          <p:cNvPr id="176" name="Google Shape;176;p86"/>
          <p:cNvPicPr preferRelativeResize="0"/>
          <p:nvPr/>
        </p:nvPicPr>
        <p:blipFill rotWithShape="1">
          <a:blip r:embed="rId6">
            <a:alphaModFix/>
          </a:blip>
          <a:srcRect l="10085"/>
          <a:stretch/>
        </p:blipFill>
        <p:spPr>
          <a:xfrm>
            <a:off x="6390102" y="2489811"/>
            <a:ext cx="2867740" cy="2126256"/>
          </a:xfrm>
          <a:prstGeom prst="rect">
            <a:avLst/>
          </a:prstGeom>
          <a:noFill/>
          <a:ln>
            <a:noFill/>
          </a:ln>
        </p:spPr>
      </p:pic>
      <p:pic>
        <p:nvPicPr>
          <p:cNvPr id="177" name="Google Shape;177;p86"/>
          <p:cNvPicPr preferRelativeResize="0"/>
          <p:nvPr/>
        </p:nvPicPr>
        <p:blipFill rotWithShape="1">
          <a:blip r:embed="rId7">
            <a:alphaModFix/>
          </a:blip>
          <a:srcRect l="165" t="6809" r="262" b="38046"/>
          <a:stretch/>
        </p:blipFill>
        <p:spPr>
          <a:xfrm>
            <a:off x="6390102" y="4715217"/>
            <a:ext cx="5801895" cy="214278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Divider Photo Light Grey Blue">
  <p:cSld name="Section Divider Photo Light Grey Blue">
    <p:spTree>
      <p:nvGrpSpPr>
        <p:cNvPr id="1" name="Shape 178"/>
        <p:cNvGrpSpPr/>
        <p:nvPr/>
      </p:nvGrpSpPr>
      <p:grpSpPr>
        <a:xfrm>
          <a:off x="0" y="0"/>
          <a:ext cx="0" cy="0"/>
          <a:chOff x="0" y="0"/>
          <a:chExt cx="0" cy="0"/>
        </a:xfrm>
      </p:grpSpPr>
      <p:sp>
        <p:nvSpPr>
          <p:cNvPr id="179" name="Google Shape;179;p87"/>
          <p:cNvSpPr/>
          <p:nvPr/>
        </p:nvSpPr>
        <p:spPr>
          <a:xfrm>
            <a:off x="0" y="0"/>
            <a:ext cx="12192000" cy="563548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180" name="Google Shape;180;p87"/>
          <p:cNvPicPr preferRelativeResize="0"/>
          <p:nvPr/>
        </p:nvPicPr>
        <p:blipFill rotWithShape="1">
          <a:blip r:embed="rId2">
            <a:alphaModFix amt="10000"/>
          </a:blip>
          <a:srcRect t="38419"/>
          <a:stretch/>
        </p:blipFill>
        <p:spPr>
          <a:xfrm>
            <a:off x="0" y="-2"/>
            <a:ext cx="12192000" cy="5631873"/>
          </a:xfrm>
          <a:prstGeom prst="rect">
            <a:avLst/>
          </a:prstGeom>
          <a:noFill/>
          <a:ln>
            <a:noFill/>
          </a:ln>
        </p:spPr>
      </p:pic>
      <p:sp>
        <p:nvSpPr>
          <p:cNvPr id="181" name="Google Shape;181;p87"/>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87"/>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3" name="Google Shape;183;p87"/>
          <p:cNvPicPr preferRelativeResize="0"/>
          <p:nvPr/>
        </p:nvPicPr>
        <p:blipFill rotWithShape="1">
          <a:blip r:embed="rId3">
            <a:alphaModFix/>
          </a:blip>
          <a:srcRect/>
          <a:stretch/>
        </p:blipFill>
        <p:spPr>
          <a:xfrm>
            <a:off x="180174" y="6084973"/>
            <a:ext cx="2779091" cy="640080"/>
          </a:xfrm>
          <a:prstGeom prst="rect">
            <a:avLst/>
          </a:prstGeom>
          <a:noFill/>
          <a:ln>
            <a:noFill/>
          </a:ln>
        </p:spPr>
      </p:pic>
      <p:sp>
        <p:nvSpPr>
          <p:cNvPr id="184" name="Google Shape;184;p87"/>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pic>
        <p:nvPicPr>
          <p:cNvPr id="185" name="Google Shape;185;p87"/>
          <p:cNvPicPr preferRelativeResize="0"/>
          <p:nvPr/>
        </p:nvPicPr>
        <p:blipFill rotWithShape="1">
          <a:blip r:embed="rId4">
            <a:alphaModFix amt="42000"/>
          </a:blip>
          <a:srcRect l="-50" r="14718"/>
          <a:stretch/>
        </p:blipFill>
        <p:spPr>
          <a:xfrm>
            <a:off x="7887381" y="587287"/>
            <a:ext cx="4304620" cy="504458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Divider Photo Dark Grey Blue">
  <p:cSld name="Section Divider Photo Dark Grey Blue">
    <p:spTree>
      <p:nvGrpSpPr>
        <p:cNvPr id="1" name="Shape 186"/>
        <p:cNvGrpSpPr/>
        <p:nvPr/>
      </p:nvGrpSpPr>
      <p:grpSpPr>
        <a:xfrm>
          <a:off x="0" y="0"/>
          <a:ext cx="0" cy="0"/>
          <a:chOff x="0" y="0"/>
          <a:chExt cx="0" cy="0"/>
        </a:xfrm>
      </p:grpSpPr>
      <p:sp>
        <p:nvSpPr>
          <p:cNvPr id="187" name="Google Shape;187;p88"/>
          <p:cNvSpPr/>
          <p:nvPr/>
        </p:nvSpPr>
        <p:spPr>
          <a:xfrm>
            <a:off x="0" y="0"/>
            <a:ext cx="12192000" cy="56354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188" name="Google Shape;188;p88"/>
          <p:cNvPicPr preferRelativeResize="0"/>
          <p:nvPr/>
        </p:nvPicPr>
        <p:blipFill rotWithShape="1">
          <a:blip r:embed="rId2">
            <a:alphaModFix amt="10000"/>
          </a:blip>
          <a:srcRect t="38419"/>
          <a:stretch/>
        </p:blipFill>
        <p:spPr>
          <a:xfrm>
            <a:off x="0" y="-1"/>
            <a:ext cx="12192000" cy="5631873"/>
          </a:xfrm>
          <a:prstGeom prst="rect">
            <a:avLst/>
          </a:prstGeom>
          <a:noFill/>
          <a:ln>
            <a:noFill/>
          </a:ln>
        </p:spPr>
      </p:pic>
      <p:sp>
        <p:nvSpPr>
          <p:cNvPr id="189" name="Google Shape;189;p88"/>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88"/>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000"/>
              <a:buNone/>
              <a:defRPr sz="20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1" name="Google Shape;191;p88"/>
          <p:cNvPicPr preferRelativeResize="0"/>
          <p:nvPr/>
        </p:nvPicPr>
        <p:blipFill rotWithShape="1">
          <a:blip r:embed="rId3">
            <a:alphaModFix amt="42000"/>
          </a:blip>
          <a:srcRect r="14668"/>
          <a:stretch/>
        </p:blipFill>
        <p:spPr>
          <a:xfrm>
            <a:off x="7887381" y="587287"/>
            <a:ext cx="4304620" cy="5044585"/>
          </a:xfrm>
          <a:prstGeom prst="rect">
            <a:avLst/>
          </a:prstGeom>
          <a:noFill/>
          <a:ln>
            <a:noFill/>
          </a:ln>
        </p:spPr>
      </p:pic>
      <p:pic>
        <p:nvPicPr>
          <p:cNvPr id="192" name="Google Shape;192;p88"/>
          <p:cNvPicPr preferRelativeResize="0"/>
          <p:nvPr/>
        </p:nvPicPr>
        <p:blipFill rotWithShape="1">
          <a:blip r:embed="rId4">
            <a:alphaModFix/>
          </a:blip>
          <a:srcRect/>
          <a:stretch/>
        </p:blipFill>
        <p:spPr>
          <a:xfrm>
            <a:off x="180174" y="6084973"/>
            <a:ext cx="2779091" cy="640080"/>
          </a:xfrm>
          <a:prstGeom prst="rect">
            <a:avLst/>
          </a:prstGeom>
          <a:noFill/>
          <a:ln>
            <a:noFill/>
          </a:ln>
        </p:spPr>
      </p:pic>
      <p:sp>
        <p:nvSpPr>
          <p:cNvPr id="193" name="Google Shape;193;p88"/>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90"/>
          <p:cNvSpPr txBox="1">
            <a:spLocks noGrp="1"/>
          </p:cNvSpPr>
          <p:nvPr>
            <p:ph type="title"/>
          </p:nvPr>
        </p:nvSpPr>
        <p:spPr>
          <a:xfrm>
            <a:off x="839788" y="365125"/>
            <a:ext cx="96372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9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90"/>
          <p:cNvSpPr txBox="1">
            <a:spLocks noGrp="1"/>
          </p:cNvSpPr>
          <p:nvPr>
            <p:ph type="body" idx="2"/>
          </p:nvPr>
        </p:nvSpPr>
        <p:spPr>
          <a:xfrm>
            <a:off x="839788" y="2505075"/>
            <a:ext cx="5157787"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9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90"/>
          <p:cNvSpPr txBox="1">
            <a:spLocks noGrp="1"/>
          </p:cNvSpPr>
          <p:nvPr>
            <p:ph type="body" idx="4"/>
          </p:nvPr>
        </p:nvSpPr>
        <p:spPr>
          <a:xfrm>
            <a:off x="6172200" y="2505075"/>
            <a:ext cx="5183188"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0" name="Google Shape;200;p90"/>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201" name="Google Shape;201;p90"/>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202" name="Google Shape;202;p90"/>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203" name="Google Shape;203;p90"/>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
  <p:cSld name="Blue">
    <p:spTree>
      <p:nvGrpSpPr>
        <p:cNvPr id="1" name="Shape 204"/>
        <p:cNvGrpSpPr/>
        <p:nvPr/>
      </p:nvGrpSpPr>
      <p:grpSpPr>
        <a:xfrm>
          <a:off x="0" y="0"/>
          <a:ext cx="0" cy="0"/>
          <a:chOff x="0" y="0"/>
          <a:chExt cx="0" cy="0"/>
        </a:xfrm>
      </p:grpSpPr>
      <p:sp>
        <p:nvSpPr>
          <p:cNvPr id="205" name="Google Shape;205;p91"/>
          <p:cNvSpPr/>
          <p:nvPr/>
        </p:nvSpPr>
        <p:spPr>
          <a:xfrm>
            <a:off x="-14284" y="0"/>
            <a:ext cx="12206284"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206" name="Google Shape;206;p91"/>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lt1"/>
                </a:solidFill>
                <a:latin typeface="Tahoma"/>
                <a:ea typeface="Tahoma"/>
                <a:cs typeface="Tahoma"/>
                <a:sym typeface="Tahoma"/>
              </a:rPr>
              <a:t>‹#›</a:t>
            </a:fld>
            <a:endParaRPr sz="16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7"/>
        <p:cNvGrpSpPr/>
        <p:nvPr/>
      </p:nvGrpSpPr>
      <p:grpSpPr>
        <a:xfrm>
          <a:off x="0" y="0"/>
          <a:ext cx="0" cy="0"/>
          <a:chOff x="0" y="0"/>
          <a:chExt cx="0" cy="0"/>
        </a:xfrm>
      </p:grpSpPr>
      <p:sp>
        <p:nvSpPr>
          <p:cNvPr id="208" name="Google Shape;208;p92"/>
          <p:cNvSpPr txBox="1">
            <a:spLocks noGrp="1"/>
          </p:cNvSpPr>
          <p:nvPr>
            <p:ph type="title"/>
          </p:nvPr>
        </p:nvSpPr>
        <p:spPr>
          <a:xfrm>
            <a:off x="839788" y="457200"/>
            <a:ext cx="3932237" cy="1233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92"/>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SzPts val="2400"/>
              <a:buChar char="•"/>
              <a:defRPr sz="2400"/>
            </a:lvl1pPr>
            <a:lvl2pPr marL="914400" lvl="1" indent="-381000" algn="l">
              <a:lnSpc>
                <a:spcPct val="100000"/>
              </a:lnSpc>
              <a:spcBef>
                <a:spcPts val="500"/>
              </a:spcBef>
              <a:spcAft>
                <a:spcPts val="0"/>
              </a:spcAft>
              <a:buSzPts val="2400"/>
              <a:buChar char="‒"/>
              <a:defRPr sz="2400"/>
            </a:lvl2pPr>
            <a:lvl3pPr marL="1371600" lvl="2" indent="-368300" algn="l">
              <a:lnSpc>
                <a:spcPct val="100000"/>
              </a:lnSpc>
              <a:spcBef>
                <a:spcPts val="500"/>
              </a:spcBef>
              <a:spcAft>
                <a:spcPts val="0"/>
              </a:spcAft>
              <a:buSzPts val="2200"/>
              <a:buChar char="o"/>
              <a:defRPr sz="2200"/>
            </a:lvl3pPr>
            <a:lvl4pPr marL="1828800" lvl="3" indent="-355600" algn="l">
              <a:lnSpc>
                <a:spcPct val="100000"/>
              </a:lnSpc>
              <a:spcBef>
                <a:spcPts val="5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0" name="Google Shape;210;p9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11" name="Google Shape;211;p92"/>
          <p:cNvPicPr preferRelativeResize="0"/>
          <p:nvPr/>
        </p:nvPicPr>
        <p:blipFill rotWithShape="1">
          <a:blip r:embed="rId2">
            <a:alphaModFix/>
          </a:blip>
          <a:srcRect/>
          <a:stretch/>
        </p:blipFill>
        <p:spPr>
          <a:xfrm>
            <a:off x="180174" y="6084973"/>
            <a:ext cx="2779091" cy="640080"/>
          </a:xfrm>
          <a:prstGeom prst="rect">
            <a:avLst/>
          </a:prstGeom>
          <a:noFill/>
          <a:ln>
            <a:noFill/>
          </a:ln>
        </p:spPr>
      </p:pic>
      <p:sp>
        <p:nvSpPr>
          <p:cNvPr id="212" name="Google Shape;212;p92"/>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26"/>
        <p:cNvGrpSpPr/>
        <p:nvPr/>
      </p:nvGrpSpPr>
      <p:grpSpPr>
        <a:xfrm>
          <a:off x="0" y="0"/>
          <a:ext cx="0" cy="0"/>
          <a:chOff x="0" y="0"/>
          <a:chExt cx="0" cy="0"/>
        </a:xfrm>
      </p:grpSpPr>
      <p:sp>
        <p:nvSpPr>
          <p:cNvPr id="27" name="Google Shape;27;p75"/>
          <p:cNvSpPr/>
          <p:nvPr/>
        </p:nvSpPr>
        <p:spPr>
          <a:xfrm>
            <a:off x="0" y="0"/>
            <a:ext cx="12192000" cy="56354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pic>
        <p:nvPicPr>
          <p:cNvPr id="28" name="Google Shape;28;p75"/>
          <p:cNvPicPr preferRelativeResize="0"/>
          <p:nvPr/>
        </p:nvPicPr>
        <p:blipFill rotWithShape="1">
          <a:blip r:embed="rId2">
            <a:alphaModFix amt="10000"/>
          </a:blip>
          <a:srcRect t="38419"/>
          <a:stretch/>
        </p:blipFill>
        <p:spPr>
          <a:xfrm>
            <a:off x="0" y="-1"/>
            <a:ext cx="12192000" cy="5631873"/>
          </a:xfrm>
          <a:prstGeom prst="rect">
            <a:avLst/>
          </a:prstGeom>
          <a:noFill/>
          <a:ln>
            <a:noFill/>
          </a:ln>
        </p:spPr>
      </p:pic>
      <p:sp>
        <p:nvSpPr>
          <p:cNvPr id="29" name="Google Shape;29;p75"/>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5"/>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3200"/>
              <a:buNone/>
              <a:defRPr sz="32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1" name="Google Shape;31;p75"/>
          <p:cNvPicPr preferRelativeResize="0"/>
          <p:nvPr/>
        </p:nvPicPr>
        <p:blipFill rotWithShape="1">
          <a:blip r:embed="rId3">
            <a:alphaModFix amt="42000"/>
          </a:blip>
          <a:srcRect r="14668"/>
          <a:stretch/>
        </p:blipFill>
        <p:spPr>
          <a:xfrm>
            <a:off x="7887381" y="587287"/>
            <a:ext cx="4304620" cy="5044585"/>
          </a:xfrm>
          <a:prstGeom prst="rect">
            <a:avLst/>
          </a:prstGeom>
          <a:noFill/>
          <a:ln>
            <a:noFill/>
          </a:ln>
        </p:spPr>
      </p:pic>
      <p:pic>
        <p:nvPicPr>
          <p:cNvPr id="32" name="Google Shape;32;p75"/>
          <p:cNvPicPr preferRelativeResize="0"/>
          <p:nvPr/>
        </p:nvPicPr>
        <p:blipFill rotWithShape="1">
          <a:blip r:embed="rId4">
            <a:alphaModFix/>
          </a:blip>
          <a:srcRect/>
          <a:stretch/>
        </p:blipFill>
        <p:spPr>
          <a:xfrm>
            <a:off x="180174" y="6084973"/>
            <a:ext cx="2779091" cy="640080"/>
          </a:xfrm>
          <a:prstGeom prst="rect">
            <a:avLst/>
          </a:prstGeom>
          <a:noFill/>
          <a:ln>
            <a:noFill/>
          </a:ln>
        </p:spPr>
      </p:pic>
      <p:sp>
        <p:nvSpPr>
          <p:cNvPr id="33" name="Google Shape;33;p75"/>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13"/>
        <p:cNvGrpSpPr/>
        <p:nvPr/>
      </p:nvGrpSpPr>
      <p:grpSpPr>
        <a:xfrm>
          <a:off x="0" y="0"/>
          <a:ext cx="0" cy="0"/>
          <a:chOff x="0" y="0"/>
          <a:chExt cx="0" cy="0"/>
        </a:xfrm>
      </p:grpSpPr>
      <p:sp>
        <p:nvSpPr>
          <p:cNvPr id="214" name="Google Shape;214;p93"/>
          <p:cNvSpPr>
            <a:spLocks noGrp="1"/>
          </p:cNvSpPr>
          <p:nvPr>
            <p:ph type="pic" idx="2"/>
          </p:nvPr>
        </p:nvSpPr>
        <p:spPr>
          <a:xfrm>
            <a:off x="5183188" y="2049462"/>
            <a:ext cx="6172200" cy="3811588"/>
          </a:xfrm>
          <a:prstGeom prst="rect">
            <a:avLst/>
          </a:prstGeom>
          <a:noFill/>
          <a:ln>
            <a:noFill/>
          </a:ln>
        </p:spPr>
      </p:sp>
      <p:sp>
        <p:nvSpPr>
          <p:cNvPr id="215" name="Google Shape;215;p9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93"/>
          <p:cNvSpPr txBox="1">
            <a:spLocks noGrp="1"/>
          </p:cNvSpPr>
          <p:nvPr>
            <p:ph type="title"/>
          </p:nvPr>
        </p:nvSpPr>
        <p:spPr>
          <a:xfrm>
            <a:off x="838200" y="365125"/>
            <a:ext cx="9677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7" name="Google Shape;217;p93"/>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218" name="Google Shape;218;p93"/>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219" name="Google Shape;219;p93"/>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220" name="Google Shape;220;p93"/>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221"/>
        <p:cNvGrpSpPr/>
        <p:nvPr/>
      </p:nvGrpSpPr>
      <p:grpSpPr>
        <a:xfrm>
          <a:off x="0" y="0"/>
          <a:ext cx="0" cy="0"/>
          <a:chOff x="0" y="0"/>
          <a:chExt cx="0" cy="0"/>
        </a:xfrm>
      </p:grpSpPr>
      <p:sp>
        <p:nvSpPr>
          <p:cNvPr id="222" name="Google Shape;222;p94"/>
          <p:cNvSpPr txBox="1">
            <a:spLocks noGrp="1"/>
          </p:cNvSpPr>
          <p:nvPr>
            <p:ph type="body" idx="1"/>
          </p:nvPr>
        </p:nvSpPr>
        <p:spPr>
          <a:xfrm>
            <a:off x="7423151" y="2058987"/>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94"/>
          <p:cNvSpPr>
            <a:spLocks noGrp="1"/>
          </p:cNvSpPr>
          <p:nvPr>
            <p:ph type="pic" idx="2"/>
          </p:nvPr>
        </p:nvSpPr>
        <p:spPr>
          <a:xfrm>
            <a:off x="836612" y="2058987"/>
            <a:ext cx="6172200" cy="3811588"/>
          </a:xfrm>
          <a:prstGeom prst="rect">
            <a:avLst/>
          </a:prstGeom>
          <a:noFill/>
          <a:ln>
            <a:noFill/>
          </a:ln>
        </p:spPr>
      </p:sp>
      <p:sp>
        <p:nvSpPr>
          <p:cNvPr id="224" name="Google Shape;224;p94"/>
          <p:cNvSpPr txBox="1">
            <a:spLocks noGrp="1"/>
          </p:cNvSpPr>
          <p:nvPr>
            <p:ph type="title"/>
          </p:nvPr>
        </p:nvSpPr>
        <p:spPr>
          <a:xfrm>
            <a:off x="838200" y="365125"/>
            <a:ext cx="964758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5" name="Google Shape;225;p94"/>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226" name="Google Shape;226;p94"/>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227" name="Google Shape;227;p94"/>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228" name="Google Shape;228;p94"/>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Divider">
  <p:cSld name="1_Section Divider">
    <p:spTree>
      <p:nvGrpSpPr>
        <p:cNvPr id="1" name="Shape 34"/>
        <p:cNvGrpSpPr/>
        <p:nvPr/>
      </p:nvGrpSpPr>
      <p:grpSpPr>
        <a:xfrm>
          <a:off x="0" y="0"/>
          <a:ext cx="0" cy="0"/>
          <a:chOff x="0" y="0"/>
          <a:chExt cx="0" cy="0"/>
        </a:xfrm>
      </p:grpSpPr>
      <p:sp>
        <p:nvSpPr>
          <p:cNvPr id="35" name="Google Shape;35;p76"/>
          <p:cNvSpPr/>
          <p:nvPr/>
        </p:nvSpPr>
        <p:spPr>
          <a:xfrm>
            <a:off x="0" y="0"/>
            <a:ext cx="12192000" cy="56354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36" name="Google Shape;36;p76"/>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6"/>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3200"/>
              <a:buNone/>
              <a:defRPr sz="32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8" name="Google Shape;38;p76"/>
          <p:cNvPicPr preferRelativeResize="0"/>
          <p:nvPr/>
        </p:nvPicPr>
        <p:blipFill rotWithShape="1">
          <a:blip r:embed="rId2">
            <a:alphaModFix/>
          </a:blip>
          <a:srcRect/>
          <a:stretch/>
        </p:blipFill>
        <p:spPr>
          <a:xfrm>
            <a:off x="180174" y="6084973"/>
            <a:ext cx="2779091" cy="640080"/>
          </a:xfrm>
          <a:prstGeom prst="rect">
            <a:avLst/>
          </a:prstGeom>
          <a:noFill/>
          <a:ln>
            <a:noFill/>
          </a:ln>
        </p:spPr>
      </p:pic>
      <p:sp>
        <p:nvSpPr>
          <p:cNvPr id="39" name="Google Shape;39;p76"/>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pic>
        <p:nvPicPr>
          <p:cNvPr id="40" name="Google Shape;40;p76"/>
          <p:cNvPicPr preferRelativeResize="0"/>
          <p:nvPr/>
        </p:nvPicPr>
        <p:blipFill rotWithShape="1">
          <a:blip r:embed="rId3">
            <a:alphaModFix amt="42000"/>
          </a:blip>
          <a:srcRect r="14668"/>
          <a:stretch/>
        </p:blipFill>
        <p:spPr>
          <a:xfrm>
            <a:off x="7887381" y="587287"/>
            <a:ext cx="4304620" cy="504458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77"/>
          <p:cNvSpPr txBox="1">
            <a:spLocks noGrp="1"/>
          </p:cNvSpPr>
          <p:nvPr>
            <p:ph type="title"/>
          </p:nvPr>
        </p:nvSpPr>
        <p:spPr>
          <a:xfrm>
            <a:off x="838200" y="365125"/>
            <a:ext cx="96608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7"/>
          <p:cNvSpPr txBox="1">
            <a:spLocks noGrp="1"/>
          </p:cNvSpPr>
          <p:nvPr>
            <p:ph type="body" idx="1"/>
          </p:nvPr>
        </p:nvSpPr>
        <p:spPr>
          <a:xfrm>
            <a:off x="838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7"/>
          <p:cNvSpPr txBox="1">
            <a:spLocks noGrp="1"/>
          </p:cNvSpPr>
          <p:nvPr>
            <p:ph type="body" idx="2"/>
          </p:nvPr>
        </p:nvSpPr>
        <p:spPr>
          <a:xfrm>
            <a:off x="6172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77"/>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46" name="Google Shape;46;p77"/>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47" name="Google Shape;47;p77"/>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48" name="Google Shape;48;p77"/>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8"/>
          <p:cNvSpPr txBox="1">
            <a:spLocks noGrp="1"/>
          </p:cNvSpPr>
          <p:nvPr>
            <p:ph type="title"/>
          </p:nvPr>
        </p:nvSpPr>
        <p:spPr>
          <a:xfrm>
            <a:off x="839788" y="365125"/>
            <a:ext cx="963725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8"/>
          <p:cNvSpPr txBox="1">
            <a:spLocks noGrp="1"/>
          </p:cNvSpPr>
          <p:nvPr>
            <p:ph type="body" idx="2"/>
          </p:nvPr>
        </p:nvSpPr>
        <p:spPr>
          <a:xfrm>
            <a:off x="839788" y="2505075"/>
            <a:ext cx="5157787"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78"/>
          <p:cNvSpPr txBox="1">
            <a:spLocks noGrp="1"/>
          </p:cNvSpPr>
          <p:nvPr>
            <p:ph type="body" idx="4"/>
          </p:nvPr>
        </p:nvSpPr>
        <p:spPr>
          <a:xfrm>
            <a:off x="6172200" y="2505075"/>
            <a:ext cx="5183188"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 name="Google Shape;55;p78"/>
          <p:cNvPicPr preferRelativeResize="0"/>
          <p:nvPr/>
        </p:nvPicPr>
        <p:blipFill rotWithShape="1">
          <a:blip r:embed="rId2">
            <a:alphaModFix/>
          </a:blip>
          <a:srcRect/>
          <a:stretch/>
        </p:blipFill>
        <p:spPr>
          <a:xfrm>
            <a:off x="180174" y="6084973"/>
            <a:ext cx="2779091" cy="640080"/>
          </a:xfrm>
          <a:prstGeom prst="rect">
            <a:avLst/>
          </a:prstGeom>
          <a:noFill/>
          <a:ln>
            <a:noFill/>
          </a:ln>
        </p:spPr>
      </p:pic>
      <p:cxnSp>
        <p:nvCxnSpPr>
          <p:cNvPr id="56" name="Google Shape;56;p78"/>
          <p:cNvCxnSpPr/>
          <p:nvPr/>
        </p:nvCxnSpPr>
        <p:spPr>
          <a:xfrm>
            <a:off x="106680" y="1690688"/>
            <a:ext cx="11978640" cy="0"/>
          </a:xfrm>
          <a:prstGeom prst="straightConnector1">
            <a:avLst/>
          </a:prstGeom>
          <a:noFill/>
          <a:ln w="19050" cap="flat" cmpd="sng">
            <a:solidFill>
              <a:schemeClr val="accent6"/>
            </a:solidFill>
            <a:prstDash val="solid"/>
            <a:miter lim="800000"/>
            <a:headEnd type="none" w="sm" len="sm"/>
            <a:tailEnd type="none" w="sm" len="sm"/>
          </a:ln>
        </p:spPr>
      </p:cxnSp>
      <p:pic>
        <p:nvPicPr>
          <p:cNvPr id="57" name="Google Shape;57;p78"/>
          <p:cNvPicPr preferRelativeResize="0"/>
          <p:nvPr/>
        </p:nvPicPr>
        <p:blipFill rotWithShape="1">
          <a:blip r:embed="rId3">
            <a:alphaModFix/>
          </a:blip>
          <a:srcRect/>
          <a:stretch/>
        </p:blipFill>
        <p:spPr>
          <a:xfrm>
            <a:off x="10622280" y="89857"/>
            <a:ext cx="1463040" cy="1463040"/>
          </a:xfrm>
          <a:prstGeom prst="rect">
            <a:avLst/>
          </a:prstGeom>
          <a:noFill/>
          <a:ln>
            <a:noFill/>
          </a:ln>
        </p:spPr>
      </p:pic>
      <p:sp>
        <p:nvSpPr>
          <p:cNvPr id="58" name="Google Shape;58;p78"/>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 type="blank">
  <p:cSld name="BLANK">
    <p:spTree>
      <p:nvGrpSpPr>
        <p:cNvPr id="1" name="Shape 59"/>
        <p:cNvGrpSpPr/>
        <p:nvPr/>
      </p:nvGrpSpPr>
      <p:grpSpPr>
        <a:xfrm>
          <a:off x="0" y="0"/>
          <a:ext cx="0" cy="0"/>
          <a:chOff x="0" y="0"/>
          <a:chExt cx="0" cy="0"/>
        </a:xfrm>
      </p:grpSpPr>
      <p:sp>
        <p:nvSpPr>
          <p:cNvPr id="60" name="Google Shape;60;p79"/>
          <p:cNvSpPr/>
          <p:nvPr/>
        </p:nvSpPr>
        <p:spPr>
          <a:xfrm>
            <a:off x="-14284" y="0"/>
            <a:ext cx="12206284"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61" name="Google Shape;61;p79"/>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lt1"/>
                </a:solidFill>
                <a:latin typeface="Tahoma"/>
                <a:ea typeface="Tahoma"/>
                <a:cs typeface="Tahoma"/>
                <a:sym typeface="Tahoma"/>
              </a:rPr>
              <a:t>‹#›</a:t>
            </a:fld>
            <a:endParaRPr sz="16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sp>
        <p:nvSpPr>
          <p:cNvPr id="63" name="Google Shape;63;p80"/>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81"/>
          <p:cNvSpPr txBox="1">
            <a:spLocks noGrp="1"/>
          </p:cNvSpPr>
          <p:nvPr>
            <p:ph type="title"/>
          </p:nvPr>
        </p:nvSpPr>
        <p:spPr>
          <a:xfrm>
            <a:off x="839788" y="457200"/>
            <a:ext cx="3932237" cy="1233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1"/>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SzPts val="2400"/>
              <a:buChar char="•"/>
              <a:defRPr sz="2400"/>
            </a:lvl1pPr>
            <a:lvl2pPr marL="914400" lvl="1" indent="-381000" algn="l">
              <a:lnSpc>
                <a:spcPct val="100000"/>
              </a:lnSpc>
              <a:spcBef>
                <a:spcPts val="500"/>
              </a:spcBef>
              <a:spcAft>
                <a:spcPts val="0"/>
              </a:spcAft>
              <a:buSzPts val="2400"/>
              <a:buChar char="‒"/>
              <a:defRPr sz="2400"/>
            </a:lvl2pPr>
            <a:lvl3pPr marL="1371600" lvl="2" indent="-368300" algn="l">
              <a:lnSpc>
                <a:spcPct val="100000"/>
              </a:lnSpc>
              <a:spcBef>
                <a:spcPts val="500"/>
              </a:spcBef>
              <a:spcAft>
                <a:spcPts val="0"/>
              </a:spcAft>
              <a:buSzPts val="2200"/>
              <a:buChar char="o"/>
              <a:defRPr sz="2200"/>
            </a:lvl3pPr>
            <a:lvl4pPr marL="1828800" lvl="3" indent="-355600" algn="l">
              <a:lnSpc>
                <a:spcPct val="100000"/>
              </a:lnSpc>
              <a:spcBef>
                <a:spcPts val="5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8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8" name="Google Shape;68;p81"/>
          <p:cNvPicPr preferRelativeResize="0"/>
          <p:nvPr/>
        </p:nvPicPr>
        <p:blipFill rotWithShape="1">
          <a:blip r:embed="rId2">
            <a:alphaModFix/>
          </a:blip>
          <a:srcRect/>
          <a:stretch/>
        </p:blipFill>
        <p:spPr>
          <a:xfrm>
            <a:off x="180174" y="6084973"/>
            <a:ext cx="2779091" cy="640080"/>
          </a:xfrm>
          <a:prstGeom prst="rect">
            <a:avLst/>
          </a:prstGeom>
          <a:noFill/>
          <a:ln>
            <a:noFill/>
          </a:ln>
        </p:spPr>
      </p:pic>
      <p:sp>
        <p:nvSpPr>
          <p:cNvPr id="69" name="Google Shape;69;p81"/>
          <p:cNvSpPr txBox="1"/>
          <p:nvPr/>
        </p:nvSpPr>
        <p:spPr>
          <a:xfrm>
            <a:off x="9268626" y="631031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accent1"/>
                </a:solidFill>
                <a:latin typeface="Arial"/>
                <a:ea typeface="Arial"/>
                <a:cs typeface="Arial"/>
                <a:sym typeface="Arial"/>
              </a:rPr>
              <a:t>‹#›</a:t>
            </a:fld>
            <a:endParaRPr sz="1600" b="0" i="0" u="none" strike="noStrike" cap="none">
              <a:solidFill>
                <a:schemeClr val="accen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Arial"/>
              <a:buNone/>
              <a:defRPr sz="44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chemeClr val="accent2"/>
              </a:buClr>
              <a:buSzPts val="2400"/>
              <a:buFont typeface="NTR"/>
              <a:buChar char="‒"/>
              <a:defRPr sz="2400" b="0" i="0" u="none" strike="noStrike" cap="none">
                <a:solidFill>
                  <a:srgbClr val="3F3F3F"/>
                </a:solidFill>
                <a:latin typeface="Arial"/>
                <a:ea typeface="Arial"/>
                <a:cs typeface="Arial"/>
                <a:sym typeface="Arial"/>
              </a:defRPr>
            </a:lvl2pPr>
            <a:lvl3pPr marL="1371600" marR="0" lvl="2" indent="-381000" algn="l" rtl="0">
              <a:lnSpc>
                <a:spcPct val="100000"/>
              </a:lnSpc>
              <a:spcBef>
                <a:spcPts val="500"/>
              </a:spcBef>
              <a:spcAft>
                <a:spcPts val="0"/>
              </a:spcAft>
              <a:buClr>
                <a:schemeClr val="accent2"/>
              </a:buClr>
              <a:buSzPts val="2400"/>
              <a:buFont typeface="Courier New"/>
              <a:buChar char="o"/>
              <a:defRPr sz="2400" b="0" i="0" u="none" strike="noStrike" cap="none">
                <a:solidFill>
                  <a:srgbClr val="3F3F3F"/>
                </a:solidFill>
                <a:latin typeface="Arial"/>
                <a:ea typeface="Arial"/>
                <a:cs typeface="Arial"/>
                <a:sym typeface="Arial"/>
              </a:defRPr>
            </a:lvl3pPr>
            <a:lvl4pPr marL="1828800" marR="0" lvl="3" indent="-381000" algn="l" rtl="0">
              <a:lnSpc>
                <a:spcPct val="100000"/>
              </a:lnSpc>
              <a:spcBef>
                <a:spcPts val="500"/>
              </a:spcBef>
              <a:spcAft>
                <a:spcPts val="0"/>
              </a:spcAft>
              <a:buClr>
                <a:schemeClr val="accent2"/>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5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Arial"/>
              <a:buNone/>
              <a:defRPr sz="44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 name="Google Shape;108;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chemeClr val="accent2"/>
              </a:buClr>
              <a:buSzPts val="2400"/>
              <a:buFont typeface="NTR"/>
              <a:buChar char="‒"/>
              <a:defRPr sz="2400" b="0" i="0" u="none" strike="noStrike" cap="none">
                <a:solidFill>
                  <a:srgbClr val="3F3F3F"/>
                </a:solidFill>
                <a:latin typeface="Arial"/>
                <a:ea typeface="Arial"/>
                <a:cs typeface="Arial"/>
                <a:sym typeface="Arial"/>
              </a:defRPr>
            </a:lvl2pPr>
            <a:lvl3pPr marL="1371600" marR="0" lvl="2" indent="-381000" algn="l" rtl="0">
              <a:lnSpc>
                <a:spcPct val="100000"/>
              </a:lnSpc>
              <a:spcBef>
                <a:spcPts val="500"/>
              </a:spcBef>
              <a:spcAft>
                <a:spcPts val="0"/>
              </a:spcAft>
              <a:buClr>
                <a:schemeClr val="accent2"/>
              </a:buClr>
              <a:buSzPts val="2400"/>
              <a:buFont typeface="Courier New"/>
              <a:buChar char="o"/>
              <a:defRPr sz="2400" b="0" i="0" u="none" strike="noStrike" cap="none">
                <a:solidFill>
                  <a:srgbClr val="3F3F3F"/>
                </a:solidFill>
                <a:latin typeface="Arial"/>
                <a:ea typeface="Arial"/>
                <a:cs typeface="Arial"/>
                <a:sym typeface="Arial"/>
              </a:defRPr>
            </a:lvl3pPr>
            <a:lvl4pPr marL="1828800" marR="0" lvl="3" indent="-381000" algn="l" rtl="0">
              <a:lnSpc>
                <a:spcPct val="100000"/>
              </a:lnSpc>
              <a:spcBef>
                <a:spcPts val="500"/>
              </a:spcBef>
              <a:spcAft>
                <a:spcPts val="0"/>
              </a:spcAft>
              <a:buClr>
                <a:schemeClr val="accent2"/>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5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postseccollab.org/event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RgUwrv0oQ4s"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1.xml"/><Relationship Id="rId6" Type="http://schemas.openxmlformats.org/officeDocument/2006/relationships/image" Target="../media/image50.png"/><Relationship Id="rId5" Type="http://schemas.openxmlformats.org/officeDocument/2006/relationships/hyperlink" Target="https://twitter.com/PostsecCollab" TargetMode="External"/><Relationship Id="rId10" Type="http://schemas.openxmlformats.org/officeDocument/2006/relationships/image" Target="../media/image54.png"/><Relationship Id="rId4" Type="http://schemas.openxmlformats.org/officeDocument/2006/relationships/hyperlink" Target="https://postseccollab.org/" TargetMode="External"/><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
          <p:cNvSpPr txBox="1">
            <a:spLocks noGrp="1"/>
          </p:cNvSpPr>
          <p:nvPr>
            <p:ph type="ctrTitle"/>
          </p:nvPr>
        </p:nvSpPr>
        <p:spPr>
          <a:xfrm>
            <a:off x="482443" y="1278124"/>
            <a:ext cx="5287749" cy="4883284"/>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2"/>
              </a:buClr>
              <a:buSzPct val="108196"/>
              <a:buFont typeface="Arial"/>
              <a:buNone/>
            </a:pPr>
            <a:r>
              <a:rPr lang="en-US" sz="3600" dirty="0">
                <a:latin typeface="Arial" panose="020B0604020202020204" pitchFamily="34" charset="0"/>
                <a:cs typeface="Arial" panose="020B0604020202020204" pitchFamily="34"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Beyond Engagement: Evidence-Based Strategies for Improving Learning Online</a:t>
            </a:r>
            <a:br>
              <a:rPr lang="en-US" dirty="0">
                <a:latin typeface="Arial" panose="020B0604020202020204" pitchFamily="34" charset="0"/>
                <a:cs typeface="Arial" panose="020B0604020202020204" pitchFamily="34" charset="0"/>
              </a:rPr>
            </a:br>
            <a:endParaRPr lang="en-US" sz="2211" i="1"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Clr>
                <a:schemeClr val="accent2"/>
              </a:buClr>
              <a:buSzPct val="172925"/>
              <a:buFont typeface="Arial"/>
              <a:buNone/>
            </a:pPr>
            <a:r>
              <a:rPr lang="en-US" sz="2500" i="1" dirty="0">
                <a:solidFill>
                  <a:schemeClr val="dk2"/>
                </a:solidFill>
                <a:latin typeface="Arial" panose="020B0604020202020204" pitchFamily="34" charset="0"/>
                <a:cs typeface="Arial" panose="020B0604020202020204" pitchFamily="34" charset="0"/>
              </a:rPr>
              <a:t>Rebecca Griffiths, Digital Promise</a:t>
            </a:r>
            <a:br>
              <a:rPr lang="en-US" sz="2500" i="1" dirty="0">
                <a:solidFill>
                  <a:schemeClr val="dk2"/>
                </a:solidFill>
                <a:latin typeface="Arial" panose="020B0604020202020204" pitchFamily="34" charset="0"/>
                <a:cs typeface="Arial" panose="020B0604020202020204" pitchFamily="34" charset="0"/>
              </a:rPr>
            </a:br>
            <a:r>
              <a:rPr lang="en-US" sz="2500" i="1" dirty="0">
                <a:solidFill>
                  <a:schemeClr val="dk2"/>
                </a:solidFill>
                <a:latin typeface="Arial" panose="020B0604020202020204" pitchFamily="34" charset="0"/>
                <a:cs typeface="Arial" panose="020B0604020202020204" pitchFamily="34" charset="0"/>
              </a:rPr>
              <a:t>Nov 12, 2025</a:t>
            </a:r>
          </a:p>
        </p:txBody>
      </p:sp>
      <p:pic>
        <p:nvPicPr>
          <p:cNvPr id="235" name="Google Shape;235;p1" descr="&quot; &quot;"/>
          <p:cNvPicPr preferRelativeResize="0"/>
          <p:nvPr/>
        </p:nvPicPr>
        <p:blipFill rotWithShape="1">
          <a:blip r:embed="rId3">
            <a:alphaModFix/>
          </a:blip>
          <a:srcRect t="24427" b="13418"/>
          <a:stretch/>
        </p:blipFill>
        <p:spPr>
          <a:xfrm>
            <a:off x="6390102" y="1"/>
            <a:ext cx="5806440" cy="2390660"/>
          </a:xfrm>
          <a:prstGeom prst="rect">
            <a:avLst/>
          </a:prstGeom>
          <a:noFill/>
          <a:ln>
            <a:noFill/>
          </a:ln>
        </p:spPr>
      </p:pic>
      <p:pic>
        <p:nvPicPr>
          <p:cNvPr id="236" name="Google Shape;236;p1" descr="&quot; &quot;"/>
          <p:cNvPicPr preferRelativeResize="0"/>
          <p:nvPr/>
        </p:nvPicPr>
        <p:blipFill rotWithShape="1">
          <a:blip r:embed="rId4">
            <a:alphaModFix/>
          </a:blip>
          <a:srcRect l="2046" r="10085"/>
          <a:stretch/>
        </p:blipFill>
        <p:spPr>
          <a:xfrm>
            <a:off x="9389531" y="2489811"/>
            <a:ext cx="2802466" cy="2126256"/>
          </a:xfrm>
          <a:prstGeom prst="rect">
            <a:avLst/>
          </a:prstGeom>
          <a:noFill/>
          <a:ln>
            <a:noFill/>
          </a:ln>
        </p:spPr>
      </p:pic>
      <p:pic>
        <p:nvPicPr>
          <p:cNvPr id="237" name="Google Shape;237;p1" descr="&quot; &quot;"/>
          <p:cNvPicPr preferRelativeResize="0"/>
          <p:nvPr/>
        </p:nvPicPr>
        <p:blipFill rotWithShape="1">
          <a:blip r:embed="rId5">
            <a:alphaModFix/>
          </a:blip>
          <a:srcRect l="10085"/>
          <a:stretch/>
        </p:blipFill>
        <p:spPr>
          <a:xfrm>
            <a:off x="6390102" y="2489811"/>
            <a:ext cx="2867740" cy="2126256"/>
          </a:xfrm>
          <a:prstGeom prst="rect">
            <a:avLst/>
          </a:prstGeom>
          <a:noFill/>
          <a:ln>
            <a:noFill/>
          </a:ln>
        </p:spPr>
      </p:pic>
      <p:pic>
        <p:nvPicPr>
          <p:cNvPr id="238" name="Google Shape;238;p1" descr="&quot; &quot;"/>
          <p:cNvPicPr preferRelativeResize="0"/>
          <p:nvPr/>
        </p:nvPicPr>
        <p:blipFill rotWithShape="1">
          <a:blip r:embed="rId6">
            <a:alphaModFix/>
          </a:blip>
          <a:srcRect l="165" t="6809" r="262" b="38046"/>
          <a:stretch/>
        </p:blipFill>
        <p:spPr>
          <a:xfrm>
            <a:off x="6390102" y="4715217"/>
            <a:ext cx="5801895" cy="21427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E2A12-4A65-EA93-8286-26BCDA515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DC55B-DE66-626C-2477-F7A8F176EDD1}"/>
              </a:ext>
            </a:extLst>
          </p:cNvPr>
          <p:cNvSpPr>
            <a:spLocks noGrp="1"/>
          </p:cNvSpPr>
          <p:nvPr>
            <p:ph type="title"/>
          </p:nvPr>
        </p:nvSpPr>
        <p:spPr/>
        <p:txBody>
          <a:bodyPr/>
          <a:lstStyle/>
          <a:p>
            <a:r>
              <a:rPr lang="en-US" dirty="0"/>
              <a:t>Development process</a:t>
            </a:r>
          </a:p>
        </p:txBody>
      </p:sp>
      <p:sp>
        <p:nvSpPr>
          <p:cNvPr id="14" name="Content Placeholder 13">
            <a:extLst>
              <a:ext uri="{FF2B5EF4-FFF2-40B4-BE49-F238E27FC236}">
                <a16:creationId xmlns:a16="http://schemas.microsoft.com/office/drawing/2014/main" id="{FD514061-B7E2-8629-98F5-0B5051D30C00}"/>
              </a:ext>
            </a:extLst>
          </p:cNvPr>
          <p:cNvSpPr>
            <a:spLocks noGrp="1"/>
          </p:cNvSpPr>
          <p:nvPr>
            <p:ph idx="1"/>
          </p:nvPr>
        </p:nvSpPr>
        <p:spPr>
          <a:xfrm>
            <a:off x="838200" y="1690688"/>
            <a:ext cx="10515600" cy="914400"/>
          </a:xfrm>
        </p:spPr>
        <p:txBody>
          <a:bodyPr/>
          <a:lstStyle/>
          <a:p>
            <a:pPr marL="0" indent="0">
              <a:buNone/>
            </a:pPr>
            <a:r>
              <a:rPr lang="en-US" b="1" i="1" dirty="0">
                <a:solidFill>
                  <a:schemeClr val="accent4"/>
                </a:solidFill>
              </a:rPr>
              <a:t>Multiple rounds of research, refinement, and testing, including:</a:t>
            </a:r>
          </a:p>
        </p:txBody>
      </p:sp>
      <p:sp>
        <p:nvSpPr>
          <p:cNvPr id="9" name="Content Placeholder 2">
            <a:extLst>
              <a:ext uri="{FF2B5EF4-FFF2-40B4-BE49-F238E27FC236}">
                <a16:creationId xmlns:a16="http://schemas.microsoft.com/office/drawing/2014/main" id="{240C8730-2C1C-AF05-5974-FDBF99CDF2C3}"/>
              </a:ext>
            </a:extLst>
          </p:cNvPr>
          <p:cNvSpPr txBox="1">
            <a:spLocks/>
          </p:cNvSpPr>
          <p:nvPr/>
        </p:nvSpPr>
        <p:spPr>
          <a:xfrm>
            <a:off x="463452" y="3911392"/>
            <a:ext cx="2603487" cy="153211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accent2"/>
              </a:buClr>
              <a:buFont typeface="Wingdings" pitchFamily="2" charset="2"/>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Foundational literature &amp; qualitative research</a:t>
            </a:r>
          </a:p>
        </p:txBody>
      </p:sp>
      <p:sp>
        <p:nvSpPr>
          <p:cNvPr id="10" name="Content Placeholder 2">
            <a:extLst>
              <a:ext uri="{FF2B5EF4-FFF2-40B4-BE49-F238E27FC236}">
                <a16:creationId xmlns:a16="http://schemas.microsoft.com/office/drawing/2014/main" id="{3EAEF2CD-FDB6-1560-4F1B-C49913D93A8C}"/>
              </a:ext>
            </a:extLst>
          </p:cNvPr>
          <p:cNvSpPr txBox="1">
            <a:spLocks/>
          </p:cNvSpPr>
          <p:nvPr/>
        </p:nvSpPr>
        <p:spPr>
          <a:xfrm>
            <a:off x="6102125" y="3990473"/>
            <a:ext cx="2603487" cy="18543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accent2"/>
              </a:buClr>
              <a:buFont typeface="Wingdings" pitchFamily="2" charset="2"/>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Multiple rounds of testing &amp; refinement</a:t>
            </a:r>
          </a:p>
        </p:txBody>
      </p:sp>
      <p:sp>
        <p:nvSpPr>
          <p:cNvPr id="8" name="Content Placeholder 2">
            <a:extLst>
              <a:ext uri="{FF2B5EF4-FFF2-40B4-BE49-F238E27FC236}">
                <a16:creationId xmlns:a16="http://schemas.microsoft.com/office/drawing/2014/main" id="{CC35E42C-F5AE-FA49-D1A4-CA294AAB4851}"/>
              </a:ext>
            </a:extLst>
          </p:cNvPr>
          <p:cNvSpPr txBox="1">
            <a:spLocks/>
          </p:cNvSpPr>
          <p:nvPr/>
        </p:nvSpPr>
        <p:spPr>
          <a:xfrm>
            <a:off x="9306936" y="3990473"/>
            <a:ext cx="3282224" cy="6937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chemeClr val="accent2"/>
              </a:buClr>
              <a:buFont typeface="Courier New" panose="02070309020205020404" pitchFamily="49" charset="0"/>
              <a:buChar char="o"/>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chemeClr val="accent2"/>
              </a:buClr>
              <a:buFont typeface="Wingdings" pitchFamily="2" charset="2"/>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Pilot study of complete model</a:t>
            </a:r>
          </a:p>
        </p:txBody>
      </p:sp>
      <p:pic>
        <p:nvPicPr>
          <p:cNvPr id="16" name="Graphic 15" descr="&quot; &quot;">
            <a:extLst>
              <a:ext uri="{FF2B5EF4-FFF2-40B4-BE49-F238E27FC236}">
                <a16:creationId xmlns:a16="http://schemas.microsoft.com/office/drawing/2014/main" id="{3507D7C4-FE34-4814-994F-F2FE4990DB7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8200" y="2847701"/>
            <a:ext cx="914400" cy="914400"/>
          </a:xfrm>
          <a:prstGeom prst="rect">
            <a:avLst/>
          </a:prstGeom>
        </p:spPr>
      </p:pic>
      <p:pic>
        <p:nvPicPr>
          <p:cNvPr id="5" name="Graphic 4" descr="&quot; &quot;">
            <a:extLst>
              <a:ext uri="{FF2B5EF4-FFF2-40B4-BE49-F238E27FC236}">
                <a16:creationId xmlns:a16="http://schemas.microsoft.com/office/drawing/2014/main" id="{55675DF5-CFA4-DE3C-D12E-BDB9078B44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506174" y="3076073"/>
            <a:ext cx="914400" cy="561156"/>
          </a:xfrm>
          <a:prstGeom prst="rect">
            <a:avLst/>
          </a:prstGeom>
        </p:spPr>
      </p:pic>
      <p:pic>
        <p:nvPicPr>
          <p:cNvPr id="18" name="Graphic 17" descr="&quot; &quot;">
            <a:extLst>
              <a:ext uri="{FF2B5EF4-FFF2-40B4-BE49-F238E27FC236}">
                <a16:creationId xmlns:a16="http://schemas.microsoft.com/office/drawing/2014/main" id="{5980E54D-5F12-449E-A5FA-E88C551620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69017" y="3076072"/>
            <a:ext cx="884191" cy="542617"/>
          </a:xfrm>
          <a:prstGeom prst="rect">
            <a:avLst/>
          </a:prstGeom>
        </p:spPr>
      </p:pic>
      <p:pic>
        <p:nvPicPr>
          <p:cNvPr id="3" name="Google Shape;257;g3748515ac5c_0_159" descr="&quot; &quot;">
            <a:extLst>
              <a:ext uri="{FF2B5EF4-FFF2-40B4-BE49-F238E27FC236}">
                <a16:creationId xmlns:a16="http://schemas.microsoft.com/office/drawing/2014/main" id="{33C0E7A9-AF5F-48F5-3A65-0428B47F08DB}"/>
              </a:ext>
            </a:extLst>
          </p:cNvPr>
          <p:cNvPicPr preferRelativeResize="0"/>
          <p:nvPr/>
        </p:nvPicPr>
        <p:blipFill rotWithShape="1">
          <a:blip r:embed="rId9">
            <a:alphaModFix/>
          </a:blip>
          <a:srcRect/>
          <a:stretch/>
        </p:blipFill>
        <p:spPr>
          <a:xfrm>
            <a:off x="3725056" y="2935744"/>
            <a:ext cx="914400" cy="914399"/>
          </a:xfrm>
          <a:prstGeom prst="rect">
            <a:avLst/>
          </a:prstGeom>
          <a:noFill/>
          <a:ln>
            <a:noFill/>
          </a:ln>
        </p:spPr>
      </p:pic>
      <p:sp>
        <p:nvSpPr>
          <p:cNvPr id="6" name="Google Shape;260;g3748515ac5c_0_159">
            <a:extLst>
              <a:ext uri="{FF2B5EF4-FFF2-40B4-BE49-F238E27FC236}">
                <a16:creationId xmlns:a16="http://schemas.microsoft.com/office/drawing/2014/main" id="{36C8F1D8-730A-365B-9E5F-7DEE5C05229D}"/>
              </a:ext>
            </a:extLst>
          </p:cNvPr>
          <p:cNvSpPr txBox="1"/>
          <p:nvPr/>
        </p:nvSpPr>
        <p:spPr>
          <a:xfrm>
            <a:off x="3427744" y="3983679"/>
            <a:ext cx="2603487" cy="1166087"/>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0" indent="0" defTabSz="914400" eaLnBrk="1" latinLnBrk="0" hangingPunct="1">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Tahoma" panose="020B0604030504040204" pitchFamily="34" charset="0"/>
                <a:cs typeface="Tahoma" panose="020B0604030504040204" pitchFamily="34" charset="0"/>
              </a:defRPr>
            </a:lvl1pPr>
            <a:lvl2pPr marL="685800" indent="-228600" defTabSz="914400" eaLnBrk="1" latinLnBrk="0" hangingPunct="1">
              <a:spcBef>
                <a:spcPts val="500"/>
              </a:spcBef>
              <a:buClr>
                <a:schemeClr val="accent2"/>
              </a:buClr>
              <a:buFont typeface="System Font Regular"/>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2pPr>
            <a:lvl3pPr marL="1143000" indent="-228600" defTabSz="914400" eaLnBrk="1" latinLnBrk="0" hangingPunct="1">
              <a:spcBef>
                <a:spcPts val="500"/>
              </a:spcBef>
              <a:buClr>
                <a:schemeClr val="accent2"/>
              </a:buClr>
              <a:buFont typeface="Courier New" panose="02070309020205020404" pitchFamily="49" charset="0"/>
              <a:buChar char="o"/>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3pPr>
            <a:lvl4pPr marL="1600200" indent="-228600" defTabSz="914400" eaLnBrk="1" latinLnBrk="0" hangingPunct="1">
              <a:spcBef>
                <a:spcPts val="500"/>
              </a:spcBef>
              <a:buClr>
                <a:schemeClr val="accent2"/>
              </a:buClr>
              <a:buFont typeface="Wingdings" pitchFamily="2" charset="2"/>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4pPr>
            <a:lvl5pPr marL="2057400" indent="-228600" defTabSz="914400" eaLnBrk="1" latinLnBrk="0" hangingPunct="1">
              <a:spcBef>
                <a:spcPts val="500"/>
              </a:spcBef>
              <a:buClr>
                <a:schemeClr val="accent2"/>
              </a:buClr>
              <a:buFont typeface="Arial" panose="020B0604020202020204" pitchFamily="34" charset="0"/>
              <a:buChar char="•"/>
              <a:defRPr sz="2400" kern="1200">
                <a:solidFill>
                  <a:schemeClr val="tx1">
                    <a:lumMod val="75000"/>
                    <a:lumOff val="25000"/>
                  </a:schemeClr>
                </a:solidFill>
                <a:latin typeface="+mn-lt"/>
                <a:ea typeface="Tahoma" panose="020B0604030504040204" pitchFamily="34" charset="0"/>
                <a:cs typeface="Tahoma" panose="020B0604030504040204" pitchFamily="34" charset="0"/>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Co-design with faculty</a:t>
            </a:r>
            <a:endParaRPr dirty="0"/>
          </a:p>
        </p:txBody>
      </p:sp>
    </p:spTree>
    <p:extLst>
      <p:ext uri="{BB962C8B-B14F-4D97-AF65-F5344CB8AC3E}">
        <p14:creationId xmlns:p14="http://schemas.microsoft.com/office/powerpoint/2010/main" val="103815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748515ac5c_0_619"/>
          <p:cNvSpPr txBox="1">
            <a:spLocks noGrp="1"/>
          </p:cNvSpPr>
          <p:nvPr>
            <p:ph type="title"/>
          </p:nvPr>
        </p:nvSpPr>
        <p:spPr>
          <a:xfrm>
            <a:off x="295564" y="334050"/>
            <a:ext cx="10152300" cy="136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SDL Instructional Model</a:t>
            </a:r>
            <a:endParaRPr dirty="0"/>
          </a:p>
        </p:txBody>
      </p:sp>
      <p:sp>
        <p:nvSpPr>
          <p:cNvPr id="368" name="Google Shape;368;g3748515ac5c_0_619"/>
          <p:cNvSpPr txBox="1">
            <a:spLocks noGrp="1"/>
          </p:cNvSpPr>
          <p:nvPr>
            <p:ph type="body" idx="1"/>
          </p:nvPr>
        </p:nvSpPr>
        <p:spPr>
          <a:xfrm>
            <a:off x="2006755" y="3044814"/>
            <a:ext cx="9249300" cy="4121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dirty="0"/>
              <a:t>Use technology to support student-peer interaction and networking (</a:t>
            </a:r>
            <a:r>
              <a:rPr lang="en-US" b="1" dirty="0"/>
              <a:t>SPIN</a:t>
            </a:r>
            <a:r>
              <a:rPr lang="en-US" dirty="0"/>
              <a:t>) and promote help-seeking</a:t>
            </a:r>
            <a:endParaRPr dirty="0"/>
          </a:p>
          <a:p>
            <a:pPr marL="0" lvl="0" indent="0" algn="l" rtl="0">
              <a:lnSpc>
                <a:spcPct val="100000"/>
              </a:lnSpc>
              <a:spcBef>
                <a:spcPts val="2000"/>
              </a:spcBef>
              <a:spcAft>
                <a:spcPts val="0"/>
              </a:spcAft>
              <a:buSzPts val="2400"/>
              <a:buNone/>
            </a:pPr>
            <a:r>
              <a:rPr lang="en-US" dirty="0"/>
              <a:t>Assign </a:t>
            </a:r>
            <a:r>
              <a:rPr lang="en-US" b="1" dirty="0"/>
              <a:t>SDL videos </a:t>
            </a:r>
            <a:r>
              <a:rPr lang="en-US" dirty="0"/>
              <a:t>to support sense of belonging, planning for learning, confidence, and self-efficacy through a growth mindset  </a:t>
            </a:r>
            <a:endParaRPr dirty="0"/>
          </a:p>
          <a:p>
            <a:pPr marL="0" lvl="0" indent="0" algn="l" rtl="0">
              <a:lnSpc>
                <a:spcPct val="100000"/>
              </a:lnSpc>
              <a:spcBef>
                <a:spcPts val="2000"/>
              </a:spcBef>
              <a:spcAft>
                <a:spcPts val="0"/>
              </a:spcAft>
              <a:buSzPts val="2400"/>
              <a:buNone/>
            </a:pPr>
            <a:r>
              <a:rPr lang="en-US" dirty="0"/>
              <a:t>Set up </a:t>
            </a:r>
            <a:r>
              <a:rPr lang="en-US" b="1" dirty="0"/>
              <a:t>SDL prompts </a:t>
            </a:r>
            <a:r>
              <a:rPr lang="en-US" dirty="0"/>
              <a:t>focused on help-seeking, task-planning, and reflection</a:t>
            </a:r>
            <a:endParaRPr dirty="0"/>
          </a:p>
        </p:txBody>
      </p:sp>
      <p:pic>
        <p:nvPicPr>
          <p:cNvPr id="369" name="Google Shape;369;g3748515ac5c_0_619" descr="&quot; &quot;"/>
          <p:cNvPicPr preferRelativeResize="0"/>
          <p:nvPr/>
        </p:nvPicPr>
        <p:blipFill rotWithShape="1">
          <a:blip r:embed="rId3">
            <a:alphaModFix/>
          </a:blip>
          <a:srcRect/>
          <a:stretch/>
        </p:blipFill>
        <p:spPr>
          <a:xfrm>
            <a:off x="940905" y="3922796"/>
            <a:ext cx="914400" cy="914400"/>
          </a:xfrm>
          <a:prstGeom prst="rect">
            <a:avLst/>
          </a:prstGeom>
          <a:noFill/>
          <a:ln>
            <a:noFill/>
          </a:ln>
        </p:spPr>
      </p:pic>
      <p:pic>
        <p:nvPicPr>
          <p:cNvPr id="370" name="Google Shape;370;g3748515ac5c_0_619" descr="&quot; &quot;"/>
          <p:cNvPicPr preferRelativeResize="0"/>
          <p:nvPr/>
        </p:nvPicPr>
        <p:blipFill rotWithShape="1">
          <a:blip r:embed="rId4">
            <a:alphaModFix/>
          </a:blip>
          <a:srcRect/>
          <a:stretch/>
        </p:blipFill>
        <p:spPr>
          <a:xfrm>
            <a:off x="940905" y="4989596"/>
            <a:ext cx="914400" cy="914400"/>
          </a:xfrm>
          <a:prstGeom prst="rect">
            <a:avLst/>
          </a:prstGeom>
          <a:noFill/>
          <a:ln>
            <a:noFill/>
          </a:ln>
        </p:spPr>
      </p:pic>
      <p:pic>
        <p:nvPicPr>
          <p:cNvPr id="371" name="Google Shape;371;g3748515ac5c_0_619" descr="&quot; &quot;"/>
          <p:cNvPicPr preferRelativeResize="0"/>
          <p:nvPr/>
        </p:nvPicPr>
        <p:blipFill rotWithShape="1">
          <a:blip r:embed="rId5">
            <a:alphaModFix/>
          </a:blip>
          <a:srcRect/>
          <a:stretch/>
        </p:blipFill>
        <p:spPr>
          <a:xfrm>
            <a:off x="935945" y="3026056"/>
            <a:ext cx="858791" cy="858791"/>
          </a:xfrm>
          <a:prstGeom prst="rect">
            <a:avLst/>
          </a:prstGeom>
          <a:noFill/>
          <a:ln>
            <a:noFill/>
          </a:ln>
        </p:spPr>
      </p:pic>
      <p:pic>
        <p:nvPicPr>
          <p:cNvPr id="373" name="Google Shape;373;g3748515ac5c_0_619" descr="Users with solid fill"/>
          <p:cNvPicPr preferRelativeResize="0"/>
          <p:nvPr/>
        </p:nvPicPr>
        <p:blipFill rotWithShape="1">
          <a:blip r:embed="rId6">
            <a:alphaModFix/>
          </a:blip>
          <a:srcRect/>
          <a:stretch/>
        </p:blipFill>
        <p:spPr>
          <a:xfrm>
            <a:off x="6631405" y="5418221"/>
            <a:ext cx="834190" cy="854243"/>
          </a:xfrm>
          <a:prstGeom prst="rect">
            <a:avLst/>
          </a:prstGeom>
          <a:noFill/>
          <a:ln>
            <a:noFill/>
          </a:ln>
        </p:spPr>
      </p:pic>
      <p:sp>
        <p:nvSpPr>
          <p:cNvPr id="4" name="Google Shape;368;g3748515ac5c_0_619">
            <a:extLst>
              <a:ext uri="{FF2B5EF4-FFF2-40B4-BE49-F238E27FC236}">
                <a16:creationId xmlns:a16="http://schemas.microsoft.com/office/drawing/2014/main" id="{283924AA-2786-0256-8D83-731E94FF0D97}"/>
              </a:ext>
            </a:extLst>
          </p:cNvPr>
          <p:cNvSpPr txBox="1">
            <a:spLocks/>
          </p:cNvSpPr>
          <p:nvPr/>
        </p:nvSpPr>
        <p:spPr>
          <a:xfrm>
            <a:off x="424734" y="1823997"/>
            <a:ext cx="11342532" cy="9144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chemeClr val="accent2"/>
              </a:buClr>
              <a:buSzPts val="2400"/>
              <a:buFont typeface="NTR"/>
              <a:buChar char="‒"/>
              <a:defRPr sz="2400" b="0" i="0" u="none" strike="noStrike" cap="none">
                <a:solidFill>
                  <a:srgbClr val="3F3F3F"/>
                </a:solidFill>
                <a:latin typeface="Arial"/>
                <a:ea typeface="Arial"/>
                <a:cs typeface="Arial"/>
                <a:sym typeface="Arial"/>
              </a:defRPr>
            </a:lvl2pPr>
            <a:lvl3pPr marL="1371600" marR="0" lvl="2" indent="-381000" algn="l" rtl="0">
              <a:lnSpc>
                <a:spcPct val="100000"/>
              </a:lnSpc>
              <a:spcBef>
                <a:spcPts val="500"/>
              </a:spcBef>
              <a:spcAft>
                <a:spcPts val="0"/>
              </a:spcAft>
              <a:buClr>
                <a:schemeClr val="accent2"/>
              </a:buClr>
              <a:buSzPts val="2400"/>
              <a:buFont typeface="Courier New"/>
              <a:buChar char="o"/>
              <a:defRPr sz="2400" b="0" i="0" u="none" strike="noStrike" cap="none">
                <a:solidFill>
                  <a:srgbClr val="3F3F3F"/>
                </a:solidFill>
                <a:latin typeface="Arial"/>
                <a:ea typeface="Arial"/>
                <a:cs typeface="Arial"/>
                <a:sym typeface="Arial"/>
              </a:defRPr>
            </a:lvl3pPr>
            <a:lvl4pPr marL="1828800" marR="0" lvl="3" indent="-381000" algn="l" rtl="0">
              <a:lnSpc>
                <a:spcPct val="100000"/>
              </a:lnSpc>
              <a:spcBef>
                <a:spcPts val="500"/>
              </a:spcBef>
              <a:spcAft>
                <a:spcPts val="0"/>
              </a:spcAft>
              <a:buClr>
                <a:schemeClr val="accent2"/>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5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Font typeface="Arial"/>
              <a:buNone/>
            </a:pPr>
            <a:r>
              <a:rPr lang="en-US" b="1" i="1" dirty="0">
                <a:solidFill>
                  <a:schemeClr val="accent4"/>
                </a:solidFill>
              </a:rPr>
              <a:t>Three evidence-based strategies to help college students manage their online learning better: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78"/>
        <p:cNvGrpSpPr/>
        <p:nvPr/>
      </p:nvGrpSpPr>
      <p:grpSpPr>
        <a:xfrm>
          <a:off x="0" y="0"/>
          <a:ext cx="0" cy="0"/>
          <a:chOff x="0" y="0"/>
          <a:chExt cx="0" cy="0"/>
        </a:xfrm>
      </p:grpSpPr>
      <p:sp>
        <p:nvSpPr>
          <p:cNvPr id="379" name="Google Shape;379;g3748515ac5c_0_475"/>
          <p:cNvSpPr txBox="1">
            <a:spLocks noGrp="1"/>
          </p:cNvSpPr>
          <p:nvPr>
            <p:ph type="title"/>
          </p:nvPr>
        </p:nvSpPr>
        <p:spPr>
          <a:xfrm>
            <a:off x="838200" y="365125"/>
            <a:ext cx="966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Learning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theories </a:t>
            </a:r>
            <a:r>
              <a:rPr lang="en-US" dirty="0"/>
              <a:t>underpinning the SDL strategies</a:t>
            </a:r>
          </a:p>
        </p:txBody>
      </p:sp>
      <p:sp>
        <p:nvSpPr>
          <p:cNvPr id="380" name="Google Shape;380;g3748515ac5c_0_475"/>
          <p:cNvSpPr txBox="1">
            <a:spLocks noGrp="1"/>
          </p:cNvSpPr>
          <p:nvPr>
            <p:ph type="body" idx="1"/>
          </p:nvPr>
        </p:nvSpPr>
        <p:spPr>
          <a:xfrm>
            <a:off x="459441" y="1825624"/>
            <a:ext cx="5531223" cy="4736541"/>
          </a:xfrm>
          <a:prstGeom prst="rect">
            <a:avLst/>
          </a:prstGeom>
          <a:noFill/>
          <a:ln>
            <a:noFill/>
          </a:ln>
        </p:spPr>
        <p:txBody>
          <a:bodyPr spcFirstLastPara="1" wrap="square" lIns="91425" tIns="45700" rIns="91425" bIns="45700" anchor="t" anchorCtr="0">
            <a:normAutofit fontScale="92500" lnSpcReduction="10000"/>
          </a:bodyPr>
          <a:lstStyle/>
          <a:p>
            <a:pPr marL="76200" indent="0">
              <a:buClr>
                <a:srgbClr val="000000"/>
              </a:buClr>
              <a:buSzPts val="2000"/>
              <a:buNone/>
            </a:pPr>
            <a:r>
              <a:rPr lang="en-US" sz="2600" b="1" dirty="0">
                <a:solidFill>
                  <a:schemeClr val="accent2"/>
                </a:solidFill>
              </a:rPr>
              <a:t>Microlearning</a:t>
            </a:r>
            <a:endParaRPr lang="en-US" sz="2600" dirty="0">
              <a:solidFill>
                <a:schemeClr val="accent2"/>
              </a:solidFill>
            </a:endParaRPr>
          </a:p>
          <a:p>
            <a:pPr indent="-355600">
              <a:lnSpc>
                <a:spcPct val="114999"/>
              </a:lnSpc>
              <a:buClr>
                <a:srgbClr val="218D86"/>
              </a:buClr>
              <a:buSzPts val="2000"/>
              <a:buFont typeface="Arial,Sans-Serif"/>
            </a:pPr>
            <a:r>
              <a:rPr lang="en-US" dirty="0">
                <a:solidFill>
                  <a:schemeClr val="dk1"/>
                </a:solidFill>
              </a:rPr>
              <a:t>Short learning activities with quick feedback</a:t>
            </a:r>
          </a:p>
          <a:p>
            <a:pPr indent="-355600">
              <a:lnSpc>
                <a:spcPct val="114999"/>
              </a:lnSpc>
              <a:spcBef>
                <a:spcPts val="0"/>
              </a:spcBef>
              <a:buClr>
                <a:srgbClr val="218D86"/>
              </a:buClr>
              <a:buSzPts val="2000"/>
              <a:buFont typeface="Arial,Sans-Serif"/>
            </a:pPr>
            <a:r>
              <a:rPr lang="en-US" dirty="0">
                <a:solidFill>
                  <a:schemeClr val="dk1"/>
                </a:solidFill>
              </a:rPr>
              <a:t>Often offered on digital platforms</a:t>
            </a:r>
          </a:p>
          <a:p>
            <a:pPr marL="0" lvl="0" indent="0" algn="l" rtl="0">
              <a:lnSpc>
                <a:spcPct val="115000"/>
              </a:lnSpc>
              <a:spcBef>
                <a:spcPts val="1000"/>
              </a:spcBef>
              <a:spcAft>
                <a:spcPts val="0"/>
              </a:spcAft>
              <a:buSzPts val="2595"/>
              <a:buNone/>
            </a:pPr>
            <a:endParaRPr lang="en-US" sz="1100" b="1" dirty="0">
              <a:solidFill>
                <a:schemeClr val="accent2"/>
              </a:solidFill>
            </a:endParaRPr>
          </a:p>
          <a:p>
            <a:pPr marL="0" lvl="0" indent="0" algn="l" rtl="0">
              <a:lnSpc>
                <a:spcPct val="115000"/>
              </a:lnSpc>
              <a:spcBef>
                <a:spcPts val="1000"/>
              </a:spcBef>
              <a:spcAft>
                <a:spcPts val="0"/>
              </a:spcAft>
              <a:buSzPts val="2595"/>
              <a:buNone/>
            </a:pPr>
            <a:r>
              <a:rPr lang="en-US" sz="2600" b="1" dirty="0">
                <a:solidFill>
                  <a:schemeClr val="accent2"/>
                </a:solidFill>
              </a:rPr>
              <a:t>Adult learning</a:t>
            </a:r>
          </a:p>
          <a:p>
            <a:pPr marL="457200" lvl="0" indent="-355600" algn="l" rtl="0">
              <a:lnSpc>
                <a:spcPct val="115000"/>
              </a:lnSpc>
              <a:spcBef>
                <a:spcPts val="1000"/>
              </a:spcBef>
              <a:spcAft>
                <a:spcPts val="0"/>
              </a:spcAft>
              <a:buClr>
                <a:schemeClr val="dk1"/>
              </a:buClr>
              <a:buSzPts val="2000"/>
              <a:buChar char="•"/>
            </a:pPr>
            <a:r>
              <a:rPr lang="en-US" dirty="0">
                <a:solidFill>
                  <a:schemeClr val="dk1"/>
                </a:solidFill>
              </a:rPr>
              <a:t>Views learning as self-directed, experience-based, goal-oriented, relevant, and practical</a:t>
            </a:r>
            <a:endParaRPr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dirty="0">
                <a:solidFill>
                  <a:schemeClr val="dk1"/>
                </a:solidFill>
              </a:rPr>
              <a:t>Collegial, collaborative relationship between student and instructor</a:t>
            </a:r>
          </a:p>
        </p:txBody>
      </p:sp>
      <p:sp>
        <p:nvSpPr>
          <p:cNvPr id="381" name="Google Shape;381;g3748515ac5c_0_475"/>
          <p:cNvSpPr txBox="1">
            <a:spLocks noGrp="1"/>
          </p:cNvSpPr>
          <p:nvPr>
            <p:ph type="body" idx="1"/>
          </p:nvPr>
        </p:nvSpPr>
        <p:spPr>
          <a:xfrm>
            <a:off x="6985838" y="3906557"/>
            <a:ext cx="4746721" cy="2084294"/>
          </a:xfrm>
          <a:prstGeom prst="rect">
            <a:avLst/>
          </a:prstGeom>
          <a:noFill/>
          <a:ln>
            <a:noFill/>
          </a:ln>
        </p:spPr>
        <p:txBody>
          <a:bodyPr spcFirstLastPara="1" wrap="square" lIns="91425" tIns="45700" rIns="91425" bIns="45700" anchor="t" anchorCtr="0">
            <a:noAutofit/>
          </a:bodyPr>
          <a:lstStyle/>
          <a:p>
            <a:pPr marL="0" indent="0">
              <a:lnSpc>
                <a:spcPct val="105000"/>
              </a:lnSpc>
              <a:spcBef>
                <a:spcPts val="2200"/>
              </a:spcBef>
              <a:buNone/>
            </a:pPr>
            <a:r>
              <a:rPr lang="en-US" sz="2200" dirty="0">
                <a:solidFill>
                  <a:schemeClr val="tx1"/>
                </a:solidFill>
              </a:rPr>
              <a:t>Students are offered support to (a) build own learning management capacity and (b) develop confidence and knowledge to direct own learning — especially important when learning online</a:t>
            </a:r>
          </a:p>
        </p:txBody>
      </p:sp>
      <p:sp>
        <p:nvSpPr>
          <p:cNvPr id="382" name="Google Shape;382;g3748515ac5c_0_475" descr="Arrow pointing to the right"/>
          <p:cNvSpPr/>
          <p:nvPr/>
        </p:nvSpPr>
        <p:spPr>
          <a:xfrm>
            <a:off x="5857200" y="2614664"/>
            <a:ext cx="778500" cy="618000"/>
          </a:xfrm>
          <a:prstGeom prst="chevron">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g3748515ac5c_0_475" descr="Arrow pointing to the right"/>
          <p:cNvSpPr/>
          <p:nvPr/>
        </p:nvSpPr>
        <p:spPr>
          <a:xfrm>
            <a:off x="5857200" y="4639704"/>
            <a:ext cx="778500" cy="618000"/>
          </a:xfrm>
          <a:prstGeom prst="chevron">
            <a:avLst>
              <a:gd name="adj"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381;g3748515ac5c_0_475">
            <a:extLst>
              <a:ext uri="{FF2B5EF4-FFF2-40B4-BE49-F238E27FC236}">
                <a16:creationId xmlns:a16="http://schemas.microsoft.com/office/drawing/2014/main" id="{E085F2C1-586C-9BE2-BD26-38437B5F3C93}"/>
              </a:ext>
            </a:extLst>
          </p:cNvPr>
          <p:cNvSpPr txBox="1">
            <a:spLocks/>
          </p:cNvSpPr>
          <p:nvPr/>
        </p:nvSpPr>
        <p:spPr>
          <a:xfrm>
            <a:off x="6985838" y="2360467"/>
            <a:ext cx="4746721" cy="160959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chemeClr val="accent2"/>
              </a:buClr>
              <a:buSzPts val="2400"/>
              <a:buFont typeface="NTR"/>
              <a:buChar char="‒"/>
              <a:defRPr sz="2400" b="0" i="0" u="none" strike="noStrike" cap="none">
                <a:solidFill>
                  <a:srgbClr val="3F3F3F"/>
                </a:solidFill>
                <a:latin typeface="Arial"/>
                <a:ea typeface="Arial"/>
                <a:cs typeface="Arial"/>
                <a:sym typeface="Arial"/>
              </a:defRPr>
            </a:lvl2pPr>
            <a:lvl3pPr marL="1371600" marR="0" lvl="2" indent="-381000" algn="l" rtl="0">
              <a:lnSpc>
                <a:spcPct val="100000"/>
              </a:lnSpc>
              <a:spcBef>
                <a:spcPts val="500"/>
              </a:spcBef>
              <a:spcAft>
                <a:spcPts val="0"/>
              </a:spcAft>
              <a:buClr>
                <a:schemeClr val="accent2"/>
              </a:buClr>
              <a:buSzPts val="2400"/>
              <a:buFont typeface="Courier New"/>
              <a:buChar char="o"/>
              <a:defRPr sz="2400" b="0" i="0" u="none" strike="noStrike" cap="none">
                <a:solidFill>
                  <a:srgbClr val="3F3F3F"/>
                </a:solidFill>
                <a:latin typeface="Arial"/>
                <a:ea typeface="Arial"/>
                <a:cs typeface="Arial"/>
                <a:sym typeface="Arial"/>
              </a:defRPr>
            </a:lvl3pPr>
            <a:lvl4pPr marL="1828800" marR="0" lvl="3" indent="-381000" algn="l" rtl="0">
              <a:lnSpc>
                <a:spcPct val="100000"/>
              </a:lnSpc>
              <a:spcBef>
                <a:spcPts val="500"/>
              </a:spcBef>
              <a:spcAft>
                <a:spcPts val="0"/>
              </a:spcAft>
              <a:buClr>
                <a:schemeClr val="accent2"/>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500"/>
              </a:spcBef>
              <a:spcAft>
                <a:spcPts val="0"/>
              </a:spcAft>
              <a:buClr>
                <a:schemeClr val="accent2"/>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60325" indent="15875">
              <a:buFont typeface="Arial"/>
              <a:buNone/>
              <a:tabLst>
                <a:tab pos="4000500" algn="l"/>
              </a:tabLst>
            </a:pPr>
            <a:r>
              <a:rPr lang="en-US" sz="2200" dirty="0">
                <a:solidFill>
                  <a:schemeClr val="tx1"/>
                </a:solidFill>
              </a:rPr>
              <a:t>Primes and reminds students to apply skills within the course</a:t>
            </a:r>
          </a:p>
          <a:p>
            <a:pPr marL="0" indent="0">
              <a:lnSpc>
                <a:spcPct val="105000"/>
              </a:lnSpc>
              <a:spcBef>
                <a:spcPts val="2200"/>
              </a:spcBef>
              <a:buFont typeface="Arial"/>
              <a:buNone/>
            </a:pPr>
            <a:endParaRPr lang="en-US" sz="2200" dirty="0">
              <a:solidFill>
                <a:schemeClr val="tx1"/>
              </a:solidFill>
            </a:endParaRPr>
          </a:p>
        </p:txBody>
      </p:sp>
      <p:sp>
        <p:nvSpPr>
          <p:cNvPr id="4" name="Google Shape;303;g365349bc778_0_0">
            <a:extLst>
              <a:ext uri="{FF2B5EF4-FFF2-40B4-BE49-F238E27FC236}">
                <a16:creationId xmlns:a16="http://schemas.microsoft.com/office/drawing/2014/main" id="{A4BA2C46-211F-B46A-265B-C6B370D0EB12}"/>
              </a:ext>
            </a:extLst>
          </p:cNvPr>
          <p:cNvSpPr txBox="1"/>
          <p:nvPr/>
        </p:nvSpPr>
        <p:spPr>
          <a:xfrm>
            <a:off x="6985838" y="6492875"/>
            <a:ext cx="438912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a:t>
            </a:r>
            <a:r>
              <a:rPr lang="pt-BR" sz="1000" b="0" i="0" u="none" strike="noStrike" cap="none" dirty="0">
                <a:solidFill>
                  <a:schemeClr val="dk1"/>
                </a:solidFill>
                <a:latin typeface="Arial"/>
                <a:ea typeface="Arial"/>
                <a:cs typeface="Arial"/>
                <a:sym typeface="Arial"/>
              </a:rPr>
              <a:t>Knowles, 1984; Merriam, 2001; Merriam &amp; Caffarella, 1999; Morris, 2023</a:t>
            </a:r>
            <a:r>
              <a:rPr lang="en-US" sz="10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1"/>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Targets five student skills</a:t>
            </a:r>
            <a:endParaRPr dirty="0"/>
          </a:p>
        </p:txBody>
      </p:sp>
      <p:pic>
        <p:nvPicPr>
          <p:cNvPr id="351" name="Google Shape;351;p11" descr="Figure showing the 5 student skills targeted by the model: develop a sense of belonging, build confidence and self-efficacy, engage in self-reflection, plan for learning, following through on the plan for learning, and seek help. "/>
          <p:cNvPicPr preferRelativeResize="0"/>
          <p:nvPr/>
        </p:nvPicPr>
        <p:blipFill rotWithShape="1">
          <a:blip r:embed="rId3">
            <a:alphaModFix/>
          </a:blip>
          <a:srcRect/>
          <a:stretch/>
        </p:blipFill>
        <p:spPr>
          <a:xfrm>
            <a:off x="3414721" y="1803285"/>
            <a:ext cx="5553809" cy="47664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748515ac5c_0_75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200"/>
              <a:buFont typeface="Arial"/>
              <a:buNone/>
            </a:pPr>
            <a:r>
              <a:rPr lang="en-US" sz="4200" dirty="0"/>
              <a:t>SDL Instructional Model guides</a:t>
            </a:r>
            <a:endParaRPr dirty="0"/>
          </a:p>
        </p:txBody>
      </p:sp>
      <p:sp>
        <p:nvSpPr>
          <p:cNvPr id="358" name="Google Shape;358;g3748515ac5c_0_75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600"/>
              <a:buNone/>
            </a:pPr>
            <a:r>
              <a:rPr lang="en-US" sz="2600" b="1" dirty="0">
                <a:solidFill>
                  <a:schemeClr val="accent4"/>
                </a:solidFill>
              </a:rPr>
              <a:t>Course Implementation Guide</a:t>
            </a:r>
            <a:endParaRPr sz="2600" b="1" dirty="0">
              <a:solidFill>
                <a:schemeClr val="accent4"/>
              </a:solidFill>
            </a:endParaRPr>
          </a:p>
          <a:p>
            <a:pPr marL="0" lvl="0" indent="0" algn="ctr" rtl="0">
              <a:lnSpc>
                <a:spcPct val="100000"/>
              </a:lnSpc>
              <a:spcBef>
                <a:spcPts val="0"/>
              </a:spcBef>
              <a:spcAft>
                <a:spcPts val="0"/>
              </a:spcAft>
              <a:buSzPts val="2600"/>
              <a:buNone/>
            </a:pPr>
            <a:r>
              <a:rPr lang="en-US" dirty="0">
                <a:solidFill>
                  <a:schemeClr val="accent4"/>
                </a:solidFill>
              </a:rPr>
              <a:t>for faculty</a:t>
            </a:r>
            <a:endParaRPr dirty="0">
              <a:solidFill>
                <a:schemeClr val="accent4"/>
              </a:solidFill>
            </a:endParaRPr>
          </a:p>
        </p:txBody>
      </p:sp>
      <p:sp>
        <p:nvSpPr>
          <p:cNvPr id="359" name="Google Shape;359;g3748515ac5c_0_753"/>
          <p:cNvSpPr txBox="1">
            <a:spLocks noGrp="1"/>
          </p:cNvSpPr>
          <p:nvPr>
            <p:ph type="body" idx="2"/>
          </p:nvPr>
        </p:nvSpPr>
        <p:spPr>
          <a:xfrm>
            <a:off x="6172202" y="1825625"/>
            <a:ext cx="5927940" cy="128083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600"/>
              <a:buNone/>
            </a:pPr>
            <a:r>
              <a:rPr lang="en-US" sz="2600" b="1" dirty="0">
                <a:solidFill>
                  <a:schemeClr val="accent4"/>
                </a:solidFill>
              </a:rPr>
              <a:t>Campus Resource </a:t>
            </a:r>
            <a:r>
              <a:rPr lang="en-US" sz="2600" b="1" dirty="0">
                <a:solidFill>
                  <a:schemeClr val="accent4"/>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Guide</a:t>
            </a:r>
            <a:endParaRPr lang="en-US" dirty="0">
              <a:solidFill>
                <a:schemeClr val="accent4"/>
              </a:solidFill>
            </a:endParaRPr>
          </a:p>
          <a:p>
            <a:pPr marL="0" lvl="0" indent="0" algn="ctr" rtl="0">
              <a:lnSpc>
                <a:spcPct val="100000"/>
              </a:lnSpc>
              <a:spcBef>
                <a:spcPts val="0"/>
              </a:spcBef>
              <a:spcAft>
                <a:spcPts val="0"/>
              </a:spcAft>
              <a:buSzPts val="2600"/>
              <a:buNone/>
            </a:pPr>
            <a:r>
              <a:rPr lang="en-US" dirty="0">
                <a:solidFill>
                  <a:schemeClr val="accent4"/>
                </a:solidFill>
              </a:rPr>
              <a:t>for leaders &amp; educational developers</a:t>
            </a:r>
          </a:p>
        </p:txBody>
      </p:sp>
      <p:sp>
        <p:nvSpPr>
          <p:cNvPr id="360" name="Google Shape;360;g3748515ac5c_0_753"/>
          <p:cNvSpPr txBox="1"/>
          <p:nvPr/>
        </p:nvSpPr>
        <p:spPr>
          <a:xfrm>
            <a:off x="169946" y="2681400"/>
            <a:ext cx="5774400" cy="2739181"/>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SDL Instructional Model</a:t>
            </a:r>
            <a:r>
              <a:rPr lang="en-US" sz="2000" dirty="0">
                <a:solidFill>
                  <a:schemeClr val="dk1"/>
                </a:solidFill>
              </a:rPr>
              <a:t>: An Overview</a:t>
            </a:r>
          </a:p>
          <a:p>
            <a:pPr marL="857250" lvl="2" indent="-400050">
              <a:buSzPts val="2000"/>
              <a:buFont typeface="Courier New" panose="02070309020205020404" pitchFamily="49" charset="0"/>
              <a:buChar char="o"/>
            </a:pPr>
            <a:r>
              <a:rPr lang="en-US" sz="1800" b="0" i="0" u="none" strike="noStrike" cap="none" dirty="0">
                <a:solidFill>
                  <a:schemeClr val="dk1"/>
                </a:solidFill>
                <a:latin typeface="Arial"/>
                <a:ea typeface="Arial"/>
                <a:cs typeface="Arial"/>
                <a:sym typeface="Arial"/>
              </a:rPr>
              <a:t>How to Implement the Instructional Model: A Pacing Guide</a:t>
            </a:r>
          </a:p>
          <a:p>
            <a:pPr marL="857250" lvl="2" indent="-400050">
              <a:buSzPts val="2000"/>
              <a:buFont typeface="Courier New" panose="02070309020205020404" pitchFamily="49" charset="0"/>
              <a:buChar char="o"/>
            </a:pPr>
            <a:r>
              <a:rPr lang="en-US" sz="1800" dirty="0">
                <a:solidFill>
                  <a:schemeClr val="dk1"/>
                </a:solidFill>
              </a:rPr>
              <a:t>How to Integrate the Strategies</a:t>
            </a:r>
          </a:p>
          <a:p>
            <a:pPr marL="857250" lvl="2" indent="-400050">
              <a:buSzPts val="2000"/>
              <a:buFont typeface="Courier New" panose="02070309020205020404" pitchFamily="49" charset="0"/>
              <a:buChar char="o"/>
            </a:pPr>
            <a:r>
              <a:rPr lang="en-US" sz="1800" b="0" i="0" u="none" strike="noStrike" cap="none" dirty="0">
                <a:solidFill>
                  <a:schemeClr val="dk1"/>
                </a:solidFill>
                <a:latin typeface="Arial"/>
                <a:ea typeface="Arial"/>
                <a:cs typeface="Arial"/>
                <a:sym typeface="Arial"/>
              </a:rPr>
              <a:t>How to </a:t>
            </a:r>
            <a:r>
              <a:rPr lang="en-US" sz="1800" dirty="0">
                <a:solidFill>
                  <a:schemeClr val="dk1"/>
                </a:solidFill>
              </a:rPr>
              <a:t>M</a:t>
            </a:r>
            <a:r>
              <a:rPr lang="en-US" sz="1800" b="0" i="0" u="none" strike="noStrike" cap="none" dirty="0">
                <a:solidFill>
                  <a:schemeClr val="dk1"/>
                </a:solidFill>
                <a:latin typeface="Arial"/>
                <a:ea typeface="Arial"/>
                <a:cs typeface="Arial"/>
                <a:sym typeface="Arial"/>
              </a:rPr>
              <a:t>easure </a:t>
            </a:r>
            <a:r>
              <a:rPr lang="en-US" sz="1800" dirty="0">
                <a:solidFill>
                  <a:schemeClr val="dk1"/>
                </a:solidFill>
              </a:rPr>
              <a:t>W</a:t>
            </a:r>
            <a:r>
              <a:rPr lang="en-US" sz="1800" b="0" i="0" u="none" strike="noStrike" cap="none" dirty="0">
                <a:solidFill>
                  <a:schemeClr val="dk1"/>
                </a:solidFill>
                <a:latin typeface="Arial"/>
                <a:ea typeface="Arial"/>
                <a:cs typeface="Arial"/>
                <a:sym typeface="Arial"/>
              </a:rPr>
              <a:t>hether the </a:t>
            </a:r>
            <a:r>
              <a:rPr lang="en-US" sz="1800" dirty="0">
                <a:solidFill>
                  <a:schemeClr val="dk1"/>
                </a:solidFill>
              </a:rPr>
              <a:t>Strategies Work </a:t>
            </a:r>
            <a:endParaRPr lang="en-US"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panose="020B0604020202020204" pitchFamily="34" charset="0"/>
              <a:buChar char="•"/>
            </a:pPr>
            <a:r>
              <a:rPr lang="en-US" sz="2000" b="0" i="0" u="none" strike="noStrike" cap="none" dirty="0">
                <a:solidFill>
                  <a:schemeClr val="dk1"/>
                </a:solidFill>
                <a:latin typeface="Arial"/>
                <a:ea typeface="Arial"/>
                <a:cs typeface="Arial"/>
                <a:sym typeface="Arial"/>
              </a:rPr>
              <a:t>Using the Strategies in Your </a:t>
            </a:r>
            <a:r>
              <a:rPr lang="en-US" sz="2000" dirty="0">
                <a:solidFill>
                  <a:schemeClr val="dk1"/>
                </a:solidFill>
              </a:rPr>
              <a:t>C</a:t>
            </a:r>
            <a:r>
              <a:rPr lang="en-US" sz="2000" b="0" i="0" u="none" strike="noStrike" cap="none" dirty="0">
                <a:solidFill>
                  <a:schemeClr val="dk1"/>
                </a:solidFill>
                <a:latin typeface="Arial"/>
                <a:ea typeface="Arial"/>
                <a:cs typeface="Arial"/>
                <a:sym typeface="Arial"/>
              </a:rPr>
              <a:t>ourse</a:t>
            </a:r>
            <a:endParaRPr lang="en-US" sz="2000" dirty="0">
              <a:solidFill>
                <a:schemeClr val="dk1"/>
              </a:solidFill>
            </a:endParaRPr>
          </a:p>
          <a:p>
            <a:pPr marL="857250" marR="0" lvl="0" indent="-457200" algn="l" rtl="0">
              <a:lnSpc>
                <a:spcPct val="100000"/>
              </a:lnSpc>
              <a:spcBef>
                <a:spcPts val="0"/>
              </a:spcBef>
              <a:spcAft>
                <a:spcPts val="0"/>
              </a:spcAft>
              <a:buClr>
                <a:srgbClr val="000000"/>
              </a:buClr>
              <a:buSzPts val="2000"/>
              <a:buFont typeface="Courier New" panose="02070309020205020404" pitchFamily="49" charset="0"/>
              <a:buChar char="o"/>
            </a:pPr>
            <a:r>
              <a:rPr lang="en-US" sz="1800" b="0" i="0" u="none" strike="noStrike" cap="none" dirty="0">
                <a:solidFill>
                  <a:schemeClr val="dk1"/>
                </a:solidFill>
                <a:latin typeface="Arial"/>
                <a:ea typeface="Arial"/>
                <a:cs typeface="Arial"/>
                <a:sym typeface="Arial"/>
              </a:rPr>
              <a:t>Strategy Overview</a:t>
            </a:r>
          </a:p>
          <a:p>
            <a:pPr marL="857250" marR="0" lvl="0" indent="-457200" algn="l" rtl="0">
              <a:lnSpc>
                <a:spcPct val="100000"/>
              </a:lnSpc>
              <a:spcBef>
                <a:spcPts val="0"/>
              </a:spcBef>
              <a:spcAft>
                <a:spcPts val="0"/>
              </a:spcAft>
              <a:buClr>
                <a:srgbClr val="000000"/>
              </a:buClr>
              <a:buSzPts val="2000"/>
              <a:buFont typeface="Courier New" panose="02070309020205020404" pitchFamily="49" charset="0"/>
              <a:buChar char="o"/>
            </a:pPr>
            <a:r>
              <a:rPr lang="en-US" sz="1800" dirty="0">
                <a:solidFill>
                  <a:schemeClr val="dk1"/>
                </a:solidFill>
              </a:rPr>
              <a:t>Ready-to-Use Text</a:t>
            </a:r>
          </a:p>
          <a:p>
            <a:pPr marL="857250" marR="0" lvl="0" indent="-457200" algn="l" rtl="0">
              <a:lnSpc>
                <a:spcPct val="100000"/>
              </a:lnSpc>
              <a:spcBef>
                <a:spcPts val="0"/>
              </a:spcBef>
              <a:spcAft>
                <a:spcPts val="0"/>
              </a:spcAft>
              <a:buClr>
                <a:srgbClr val="000000"/>
              </a:buClr>
              <a:buSzPts val="2000"/>
              <a:buFont typeface="Courier New" panose="02070309020205020404" pitchFamily="49" charset="0"/>
              <a:buChar char="o"/>
            </a:pPr>
            <a:r>
              <a:rPr lang="en-US" sz="1800" b="0" i="0" u="none" strike="noStrike" cap="none" dirty="0">
                <a:solidFill>
                  <a:schemeClr val="dk1"/>
                </a:solidFill>
                <a:latin typeface="Arial"/>
                <a:ea typeface="Arial"/>
                <a:cs typeface="Arial"/>
                <a:sym typeface="Arial"/>
              </a:rPr>
              <a:t>Adaptations and Customizations</a:t>
            </a:r>
          </a:p>
        </p:txBody>
      </p:sp>
      <p:sp>
        <p:nvSpPr>
          <p:cNvPr id="2" name="TextBox 1">
            <a:extLst>
              <a:ext uri="{FF2B5EF4-FFF2-40B4-BE49-F238E27FC236}">
                <a16:creationId xmlns:a16="http://schemas.microsoft.com/office/drawing/2014/main" id="{433FBE1C-0CBC-57C1-79F1-29BAB51D3639}"/>
              </a:ext>
            </a:extLst>
          </p:cNvPr>
          <p:cNvSpPr txBox="1"/>
          <p:nvPr/>
        </p:nvSpPr>
        <p:spPr>
          <a:xfrm>
            <a:off x="6247656" y="2681400"/>
            <a:ext cx="5852486" cy="270843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Information for Leaders: Adopting the SDL Instructional Model</a:t>
            </a:r>
          </a:p>
          <a:p>
            <a:pPr marL="285750" indent="-285750">
              <a:buFont typeface="Arial" panose="020B0604020202020204" pitchFamily="34" charset="0"/>
              <a:buChar char="•"/>
            </a:pPr>
            <a:r>
              <a:rPr lang="en-US" sz="2000" dirty="0"/>
              <a:t>The Science Behind Self-Directed Learning</a:t>
            </a:r>
          </a:p>
          <a:p>
            <a:pPr marL="285750" indent="-285750">
              <a:buFont typeface="Arial" panose="020B0604020202020204" pitchFamily="34" charset="0"/>
              <a:buChar char="•"/>
            </a:pPr>
            <a:r>
              <a:rPr lang="en-US" sz="2000" dirty="0"/>
              <a:t>Resources for Educational Developers</a:t>
            </a:r>
          </a:p>
          <a:p>
            <a:pPr marL="688975" indent="-231775">
              <a:buFont typeface="Courier New" panose="02070309020205020404" pitchFamily="49" charset="0"/>
              <a:buChar char="o"/>
            </a:pPr>
            <a:r>
              <a:rPr lang="en-US" sz="1800" dirty="0"/>
              <a:t>Getting Started: An Introductory Workshop</a:t>
            </a:r>
          </a:p>
          <a:p>
            <a:pPr marL="688975" indent="-231775">
              <a:buFont typeface="Courier New" panose="02070309020205020404" pitchFamily="49" charset="0"/>
              <a:buChar char="o"/>
            </a:pPr>
            <a:r>
              <a:rPr lang="en-US" sz="1800" dirty="0"/>
              <a:t>Going Deeper: A Professional Learning Community</a:t>
            </a:r>
          </a:p>
          <a:p>
            <a:pPr marL="688975" indent="-231775">
              <a:buFont typeface="Courier New" panose="02070309020205020404" pitchFamily="49" charset="0"/>
              <a:buChar char="o"/>
            </a:pPr>
            <a:r>
              <a:rPr lang="en-US" sz="1800" dirty="0"/>
              <a:t>Staying in Touch: Additional Touchpoints for Faculty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0"/>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800"/>
              <a:buFont typeface="Arial"/>
              <a:buNone/>
            </a:pPr>
            <a:r>
              <a:rPr lang="en-US" dirty="0"/>
              <a:t>How to implement the strategies in your course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800"/>
              <a:buFont typeface="Arial"/>
              <a:buNone/>
            </a:pPr>
            <a:r>
              <a:rPr lang="en-US" dirty="0"/>
              <a:t>Three strategies</a:t>
            </a:r>
          </a:p>
        </p:txBody>
      </p:sp>
      <p:graphicFrame>
        <p:nvGraphicFramePr>
          <p:cNvPr id="2" name="Diagram 1" descr="Figure describing the three strategies and their corresponding SDL skills. ">
            <a:extLst>
              <a:ext uri="{FF2B5EF4-FFF2-40B4-BE49-F238E27FC236}">
                <a16:creationId xmlns:a16="http://schemas.microsoft.com/office/drawing/2014/main" id="{D2758F5E-B660-E570-05A2-A215BB60153D}"/>
              </a:ext>
            </a:extLst>
          </p:cNvPr>
          <p:cNvGraphicFramePr/>
          <p:nvPr>
            <p:extLst>
              <p:ext uri="{D42A27DB-BD31-4B8C-83A1-F6EECF244321}">
                <p14:modId xmlns:p14="http://schemas.microsoft.com/office/powerpoint/2010/main" val="212885599"/>
              </p:ext>
            </p:extLst>
          </p:nvPr>
        </p:nvGraphicFramePr>
        <p:xfrm>
          <a:off x="838200" y="1439333"/>
          <a:ext cx="10160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Pacing guide</a:t>
            </a:r>
            <a:endParaRPr dirty="0"/>
          </a:p>
        </p:txBody>
      </p:sp>
      <p:pic>
        <p:nvPicPr>
          <p:cNvPr id="3" name="Picture 2" descr="Screenshot of the Pacing Guide, which lists the activities, SDL strategies, where in the course they should be implemented, and estimated time for students to complete them. ">
            <a:extLst>
              <a:ext uri="{FF2B5EF4-FFF2-40B4-BE49-F238E27FC236}">
                <a16:creationId xmlns:a16="http://schemas.microsoft.com/office/drawing/2014/main" id="{CCE89188-6112-B12E-F71F-EC0013193736}"/>
              </a:ext>
            </a:extLst>
          </p:cNvPr>
          <p:cNvPicPr>
            <a:picLocks noChangeAspect="1"/>
          </p:cNvPicPr>
          <p:nvPr/>
        </p:nvPicPr>
        <p:blipFill>
          <a:blip r:embed="rId3"/>
          <a:srcRect t="8136"/>
          <a:stretch>
            <a:fillRect/>
          </a:stretch>
        </p:blipFill>
        <p:spPr>
          <a:xfrm>
            <a:off x="1540661" y="1800835"/>
            <a:ext cx="8894257" cy="49361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6"/>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Example activities</a:t>
            </a:r>
            <a:endParaRPr i="1" dirty="0">
              <a:solidFill>
                <a:schemeClr val="accent4"/>
              </a:solidFill>
            </a:endParaRPr>
          </a:p>
        </p:txBody>
      </p:sp>
      <p:sp>
        <p:nvSpPr>
          <p:cNvPr id="447" name="Google Shape;447;p26"/>
          <p:cNvSpPr/>
          <p:nvPr/>
        </p:nvSpPr>
        <p:spPr>
          <a:xfrm>
            <a:off x="4605009" y="5837551"/>
            <a:ext cx="5302800" cy="919356"/>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Ready-to-use questions, prompts, and example collaborative </a:t>
            </a:r>
            <a:r>
              <a:rPr lang="en-US" sz="2400" dirty="0">
                <a:solidFill>
                  <a:schemeClr val="lt1"/>
                </a:solidFill>
              </a:rPr>
              <a:t>a</a:t>
            </a:r>
            <a:r>
              <a:rPr lang="en-US" sz="2400" b="0" i="0" u="none" strike="noStrike" cap="none" dirty="0">
                <a:solidFill>
                  <a:schemeClr val="lt1"/>
                </a:solidFill>
                <a:latin typeface="Arial"/>
                <a:ea typeface="Arial"/>
                <a:cs typeface="Arial"/>
                <a:sym typeface="Arial"/>
              </a:rPr>
              <a:t>ctivities.</a:t>
            </a:r>
            <a:endParaRPr sz="1400" b="0" i="0" u="none" strike="noStrike" cap="none" dirty="0">
              <a:solidFill>
                <a:srgbClr val="000000"/>
              </a:solidFill>
              <a:latin typeface="Arial"/>
              <a:ea typeface="Arial"/>
              <a:cs typeface="Arial"/>
              <a:sym typeface="Arial"/>
            </a:endParaRPr>
          </a:p>
        </p:txBody>
      </p:sp>
      <p:graphicFrame>
        <p:nvGraphicFramePr>
          <p:cNvPr id="3" name="Diagram 2" descr="Figure showing the two SPIN activities: Introductory questionnaire and collaborative activities.">
            <a:extLst>
              <a:ext uri="{FF2B5EF4-FFF2-40B4-BE49-F238E27FC236}">
                <a16:creationId xmlns:a16="http://schemas.microsoft.com/office/drawing/2014/main" id="{0A9145B7-9C39-E0FF-BA0D-B65E68E64A24}"/>
              </a:ext>
            </a:extLst>
          </p:cNvPr>
          <p:cNvGraphicFramePr/>
          <p:nvPr>
            <p:extLst>
              <p:ext uri="{D42A27DB-BD31-4B8C-83A1-F6EECF244321}">
                <p14:modId xmlns:p14="http://schemas.microsoft.com/office/powerpoint/2010/main" val="3367109926"/>
              </p:ext>
            </p:extLst>
          </p:nvPr>
        </p:nvGraphicFramePr>
        <p:xfrm>
          <a:off x="1253355" y="1880654"/>
          <a:ext cx="9685289"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fontAlgn="base"/>
            <a:r>
              <a:rPr lang="en-US" dirty="0"/>
              <a:t>Online collaboration challenges: </a:t>
            </a:r>
            <a:br>
              <a:rPr lang="en-US" dirty="0"/>
            </a:br>
            <a:r>
              <a:rPr lang="en-US" dirty="0"/>
              <a:t>Best practices</a:t>
            </a:r>
          </a:p>
        </p:txBody>
      </p:sp>
      <p:sp>
        <p:nvSpPr>
          <p:cNvPr id="2" name="Text Placeholder 1">
            <a:extLst>
              <a:ext uri="{FF2B5EF4-FFF2-40B4-BE49-F238E27FC236}">
                <a16:creationId xmlns:a16="http://schemas.microsoft.com/office/drawing/2014/main" id="{3C478E70-5E88-78CF-9405-396DA45302D7}"/>
              </a:ext>
            </a:extLst>
          </p:cNvPr>
          <p:cNvSpPr>
            <a:spLocks noGrp="1"/>
          </p:cNvSpPr>
          <p:nvPr>
            <p:ph type="body" idx="1"/>
          </p:nvPr>
        </p:nvSpPr>
        <p:spPr/>
        <p:txBody>
          <a:bodyPr>
            <a:normAutofit/>
          </a:bodyPr>
          <a:lstStyle/>
          <a:p>
            <a:r>
              <a:rPr lang="en-US" dirty="0"/>
              <a:t>Incentivize participation </a:t>
            </a:r>
          </a:p>
          <a:p>
            <a:r>
              <a:rPr lang="en-US" dirty="0"/>
              <a:t>Group students intentionally</a:t>
            </a:r>
          </a:p>
          <a:p>
            <a:r>
              <a:rPr lang="en-US" dirty="0"/>
              <a:t>Explain the purpose of working in </a:t>
            </a:r>
            <a:r>
              <a:rPr lang="en-US"/>
              <a:t>groups</a:t>
            </a:r>
            <a:r>
              <a:rPr lang="en-US" dirty="0"/>
              <a:t>  </a:t>
            </a:r>
          </a:p>
          <a:p>
            <a:r>
              <a:rPr lang="en-US" dirty="0"/>
              <a:t>Support relationship-building</a:t>
            </a:r>
          </a:p>
          <a:p>
            <a:r>
              <a:rPr lang="en-US" dirty="0"/>
              <a:t>Assign effective collaborative activities, with clear roles for each student  </a:t>
            </a:r>
          </a:p>
          <a:p>
            <a:r>
              <a:rPr lang="en-US" dirty="0"/>
              <a:t>Share best practices for team meetings</a:t>
            </a:r>
          </a:p>
          <a:p>
            <a:r>
              <a:rPr lang="en-US" dirty="0"/>
              <a:t>Provide ongoing support</a:t>
            </a:r>
          </a:p>
          <a:p>
            <a:pPr marL="7620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1794E-A375-9D99-0FAA-24DC4DB454B5}"/>
              </a:ext>
            </a:extLst>
          </p:cNvPr>
          <p:cNvSpPr>
            <a:spLocks noGrp="1"/>
          </p:cNvSpPr>
          <p:nvPr>
            <p:ph type="title"/>
          </p:nvPr>
        </p:nvSpPr>
        <p:spPr/>
        <p:txBody>
          <a:bodyPr/>
          <a:lstStyle/>
          <a:p>
            <a:r>
              <a:rPr lang="en-US" dirty="0"/>
              <a:t>Today we will: </a:t>
            </a:r>
          </a:p>
        </p:txBody>
      </p:sp>
      <p:pic>
        <p:nvPicPr>
          <p:cNvPr id="6" name="Google Shape;165;p4">
            <a:extLst>
              <a:ext uri="{FF2B5EF4-FFF2-40B4-BE49-F238E27FC236}">
                <a16:creationId xmlns:a16="http://schemas.microsoft.com/office/drawing/2014/main" id="{4B1FDC2F-F457-ADFB-63E1-1CAC8F34670C}"/>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767407" y="2091041"/>
            <a:ext cx="1505940" cy="1530587"/>
          </a:xfrm>
          <a:prstGeom prst="rect">
            <a:avLst/>
          </a:prstGeom>
          <a:noFill/>
          <a:ln>
            <a:noFill/>
          </a:ln>
        </p:spPr>
      </p:pic>
      <p:sp>
        <p:nvSpPr>
          <p:cNvPr id="7" name="Google Shape;166;p4">
            <a:extLst>
              <a:ext uri="{FF2B5EF4-FFF2-40B4-BE49-F238E27FC236}">
                <a16:creationId xmlns:a16="http://schemas.microsoft.com/office/drawing/2014/main" id="{899CB265-098D-60F7-0AAC-696387D91E64}"/>
              </a:ext>
            </a:extLst>
          </p:cNvPr>
          <p:cNvSpPr txBox="1"/>
          <p:nvPr/>
        </p:nvSpPr>
        <p:spPr>
          <a:xfrm>
            <a:off x="60433" y="3769941"/>
            <a:ext cx="27432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accent1"/>
                </a:solidFill>
                <a:latin typeface="Arial" panose="020B0604020202020204" pitchFamily="34" charset="0"/>
                <a:cs typeface="Arial" panose="020B0604020202020204" pitchFamily="34" charset="0"/>
                <a:sym typeface="Arial"/>
              </a:rPr>
              <a:t>Share a brief </a:t>
            </a:r>
            <a:endParaRPr sz="2000" b="1" i="0" u="none" strike="noStrike" cap="none" dirty="0">
              <a:solidFill>
                <a:schemeClr val="accent1"/>
              </a:solidFill>
              <a:latin typeface="Arial" panose="020B0604020202020204" pitchFamily="34" charset="0"/>
              <a:cs typeface="Arial" panose="020B0604020202020204" pitchFamily="34" charset="0"/>
              <a:sym typeface="Arial"/>
            </a:endParaRPr>
          </a:p>
          <a:p>
            <a:pPr marL="0" marR="0" lvl="0" indent="0" algn="ctr" rtl="0">
              <a:spcBef>
                <a:spcPts val="0"/>
              </a:spcBef>
              <a:spcAft>
                <a:spcPts val="0"/>
              </a:spcAft>
              <a:buNone/>
            </a:pPr>
            <a:r>
              <a:rPr lang="en-US" sz="2000" b="1" i="0" u="none" strike="noStrike" cap="none" dirty="0">
                <a:solidFill>
                  <a:schemeClr val="accent1"/>
                </a:solidFill>
                <a:latin typeface="Arial" panose="020B0604020202020204" pitchFamily="34" charset="0"/>
                <a:cs typeface="Arial" panose="020B0604020202020204" pitchFamily="34" charset="0"/>
                <a:sym typeface="Arial"/>
              </a:rPr>
              <a:t>overview of the Collaborative &amp; our </a:t>
            </a:r>
            <a:r>
              <a:rPr lang="en-US" sz="2000" b="1" dirty="0">
                <a:solidFill>
                  <a:schemeClr val="accent1"/>
                </a:solidFill>
                <a:latin typeface="Arial" panose="020B0604020202020204" pitchFamily="34" charset="0"/>
                <a:cs typeface="Arial" panose="020B0604020202020204" pitchFamily="34" charset="0"/>
              </a:rPr>
              <a:t>self-directed learning (S</a:t>
            </a:r>
            <a:r>
              <a:rPr lang="en-US" sz="2000" b="1" i="0" u="none" strike="noStrike" cap="none" dirty="0">
                <a:solidFill>
                  <a:schemeClr val="accent1"/>
                </a:solidFill>
                <a:latin typeface="Arial" panose="020B0604020202020204" pitchFamily="34" charset="0"/>
                <a:cs typeface="Arial" panose="020B0604020202020204" pitchFamily="34" charset="0"/>
                <a:sym typeface="Arial"/>
              </a:rPr>
              <a:t>DL) framework</a:t>
            </a:r>
            <a:endParaRPr sz="2000" b="1" i="0" u="none" strike="noStrike" cap="none" dirty="0">
              <a:solidFill>
                <a:schemeClr val="accent1"/>
              </a:solidFill>
              <a:latin typeface="Arial" panose="020B0604020202020204" pitchFamily="34" charset="0"/>
              <a:cs typeface="Arial" panose="020B0604020202020204" pitchFamily="34" charset="0"/>
              <a:sym typeface="Arial"/>
            </a:endParaRPr>
          </a:p>
        </p:txBody>
      </p:sp>
      <p:sp>
        <p:nvSpPr>
          <p:cNvPr id="8" name="Google Shape;167;p4">
            <a:extLst>
              <a:ext uri="{FF2B5EF4-FFF2-40B4-BE49-F238E27FC236}">
                <a16:creationId xmlns:a16="http://schemas.microsoft.com/office/drawing/2014/main" id="{DF5839C2-6BA0-3800-6E62-E131889BA285}"/>
              </a:ext>
            </a:extLst>
          </p:cNvPr>
          <p:cNvSpPr txBox="1"/>
          <p:nvPr/>
        </p:nvSpPr>
        <p:spPr>
          <a:xfrm>
            <a:off x="6287343" y="3727222"/>
            <a:ext cx="2743200" cy="1631175"/>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accent1"/>
                </a:solidFill>
                <a:latin typeface="Arial" panose="020B0604020202020204" pitchFamily="34" charset="0"/>
                <a:cs typeface="Arial" panose="020B0604020202020204" pitchFamily="34" charset="0"/>
              </a:rPr>
              <a:t>Describe initial research findings, including instructor and student perceptions</a:t>
            </a:r>
          </a:p>
        </p:txBody>
      </p:sp>
      <p:sp>
        <p:nvSpPr>
          <p:cNvPr id="10" name="Google Shape;169;p4">
            <a:extLst>
              <a:ext uri="{FF2B5EF4-FFF2-40B4-BE49-F238E27FC236}">
                <a16:creationId xmlns:a16="http://schemas.microsoft.com/office/drawing/2014/main" id="{44F8C814-63DE-9B81-4BBC-F2AB0186A57B}"/>
              </a:ext>
            </a:extLst>
          </p:cNvPr>
          <p:cNvSpPr txBox="1"/>
          <p:nvPr/>
        </p:nvSpPr>
        <p:spPr>
          <a:xfrm>
            <a:off x="9134061" y="3769941"/>
            <a:ext cx="2743200" cy="1015622"/>
          </a:xfrm>
          <a:prstGeom prst="rect">
            <a:avLst/>
          </a:prstGeom>
          <a:noFill/>
          <a:ln>
            <a:noFill/>
          </a:ln>
        </p:spPr>
        <p:txBody>
          <a:bodyPr spcFirstLastPara="1" wrap="square" lIns="91425" tIns="45700" rIns="91425" bIns="45700" anchor="t" anchorCtr="0">
            <a:spAutoFit/>
          </a:bodyPr>
          <a:lstStyle/>
          <a:p>
            <a:pPr algn="ctr"/>
            <a:r>
              <a:rPr lang="en-US" sz="2000" b="1" dirty="0">
                <a:solidFill>
                  <a:schemeClr val="accent1"/>
                </a:solidFill>
                <a:latin typeface="Arial" panose="020B0604020202020204" pitchFamily="34" charset="0"/>
                <a:cs typeface="Arial" panose="020B0604020202020204" pitchFamily="34" charset="0"/>
              </a:rPr>
              <a:t>Discuss takeaways and next steps for implementation</a:t>
            </a:r>
            <a:endParaRPr lang="en-US" sz="2000" b="1" i="0" u="none" strike="noStrike" cap="none" dirty="0">
              <a:solidFill>
                <a:schemeClr val="accent1"/>
              </a:solidFill>
              <a:latin typeface="Arial" panose="020B0604020202020204" pitchFamily="34" charset="0"/>
              <a:cs typeface="Arial" panose="020B0604020202020204" pitchFamily="34" charset="0"/>
            </a:endParaRPr>
          </a:p>
        </p:txBody>
      </p:sp>
      <p:sp>
        <p:nvSpPr>
          <p:cNvPr id="14" name="Google Shape;166;p4">
            <a:extLst>
              <a:ext uri="{FF2B5EF4-FFF2-40B4-BE49-F238E27FC236}">
                <a16:creationId xmlns:a16="http://schemas.microsoft.com/office/drawing/2014/main" id="{3DF9E2D6-8B5A-016E-98BE-061C13FED88C}"/>
              </a:ext>
            </a:extLst>
          </p:cNvPr>
          <p:cNvSpPr txBox="1"/>
          <p:nvPr/>
        </p:nvSpPr>
        <p:spPr>
          <a:xfrm>
            <a:off x="3207027" y="3769941"/>
            <a:ext cx="27432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chemeClr val="accent1"/>
                </a:solidFill>
                <a:latin typeface="Arial" panose="020B0604020202020204" pitchFamily="34" charset="0"/>
                <a:cs typeface="Arial" panose="020B0604020202020204" pitchFamily="34" charset="0"/>
                <a:sym typeface="Arial"/>
              </a:rPr>
              <a:t>Introduce the SDL Instructional Model and share concrete resources to guide implementation</a:t>
            </a:r>
            <a:endParaRPr sz="2000" b="1" i="0" u="none" strike="noStrike" cap="none" dirty="0">
              <a:solidFill>
                <a:schemeClr val="accent1"/>
              </a:solidFill>
              <a:latin typeface="Arial" panose="020B0604020202020204" pitchFamily="34" charset="0"/>
              <a:cs typeface="Arial" panose="020B0604020202020204" pitchFamily="34" charset="0"/>
              <a:sym typeface="Arial"/>
            </a:endParaRPr>
          </a:p>
        </p:txBody>
      </p:sp>
      <p:pic>
        <p:nvPicPr>
          <p:cNvPr id="18" name="Google Shape;330;p8" descr="Flow chart of self directed learning skills. The three processes are motivational, metacognitive and applied learning. Motivational processes are translated into a plan with metacognitive processes, then these metacognitive processes are put into action with applied learning processes. Applied learning processes then in turn inform motivational processes. ">
            <a:extLst>
              <a:ext uri="{FF2B5EF4-FFF2-40B4-BE49-F238E27FC236}">
                <a16:creationId xmlns:a16="http://schemas.microsoft.com/office/drawing/2014/main" id="{ACD7B8A4-1B6C-233B-7530-3D4C007DA51F}"/>
              </a:ext>
            </a:extLst>
          </p:cNvPr>
          <p:cNvPicPr preferRelativeResize="0"/>
          <p:nvPr/>
        </p:nvPicPr>
        <p:blipFill rotWithShape="1">
          <a:blip r:embed="rId4">
            <a:alphaModFix/>
          </a:blip>
          <a:srcRect/>
          <a:stretch/>
        </p:blipFill>
        <p:spPr>
          <a:xfrm>
            <a:off x="754181" y="2143260"/>
            <a:ext cx="1381812" cy="1410561"/>
          </a:xfrm>
          <a:prstGeom prst="rect">
            <a:avLst/>
          </a:prstGeom>
          <a:noFill/>
          <a:ln>
            <a:noFill/>
          </a:ln>
        </p:spPr>
      </p:pic>
      <p:pic>
        <p:nvPicPr>
          <p:cNvPr id="20" name="Picture 19" descr="&quot; &quot;">
            <a:extLst>
              <a:ext uri="{FF2B5EF4-FFF2-40B4-BE49-F238E27FC236}">
                <a16:creationId xmlns:a16="http://schemas.microsoft.com/office/drawing/2014/main" id="{180FF09B-0AD5-AE09-5539-54025B944FB8}"/>
              </a:ext>
            </a:extLst>
          </p:cNvPr>
          <p:cNvPicPr>
            <a:picLocks noChangeAspect="1"/>
          </p:cNvPicPr>
          <p:nvPr/>
        </p:nvPicPr>
        <p:blipFill>
          <a:blip r:embed="rId5"/>
          <a:stretch>
            <a:fillRect/>
          </a:stretch>
        </p:blipFill>
        <p:spPr>
          <a:xfrm>
            <a:off x="6962910" y="2091041"/>
            <a:ext cx="1615747" cy="1615747"/>
          </a:xfrm>
          <a:prstGeom prst="rect">
            <a:avLst/>
          </a:prstGeom>
        </p:spPr>
      </p:pic>
      <p:pic>
        <p:nvPicPr>
          <p:cNvPr id="24" name="Picture 23" descr="&quot; &quot;">
            <a:extLst>
              <a:ext uri="{FF2B5EF4-FFF2-40B4-BE49-F238E27FC236}">
                <a16:creationId xmlns:a16="http://schemas.microsoft.com/office/drawing/2014/main" id="{66D20406-B161-88F1-5741-1AA39F312079}"/>
              </a:ext>
            </a:extLst>
          </p:cNvPr>
          <p:cNvPicPr>
            <a:picLocks noChangeAspect="1"/>
          </p:cNvPicPr>
          <p:nvPr/>
        </p:nvPicPr>
        <p:blipFill>
          <a:blip r:embed="rId6"/>
          <a:stretch>
            <a:fillRect/>
          </a:stretch>
        </p:blipFill>
        <p:spPr>
          <a:xfrm>
            <a:off x="9742518" y="2154193"/>
            <a:ext cx="1695301" cy="1695301"/>
          </a:xfrm>
          <a:prstGeom prst="rect">
            <a:avLst/>
          </a:prstGeom>
        </p:spPr>
      </p:pic>
    </p:spTree>
    <p:extLst>
      <p:ext uri="{BB962C8B-B14F-4D97-AF65-F5344CB8AC3E}">
        <p14:creationId xmlns:p14="http://schemas.microsoft.com/office/powerpoint/2010/main" val="335492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Example prompts</a:t>
            </a:r>
            <a:endParaRPr dirty="0"/>
          </a:p>
        </p:txBody>
      </p:sp>
      <p:graphicFrame>
        <p:nvGraphicFramePr>
          <p:cNvPr id="518" name="Google Shape;518;p40"/>
          <p:cNvGraphicFramePr/>
          <p:nvPr>
            <p:extLst>
              <p:ext uri="{D42A27DB-BD31-4B8C-83A1-F6EECF244321}">
                <p14:modId xmlns:p14="http://schemas.microsoft.com/office/powerpoint/2010/main" val="2736626598"/>
              </p:ext>
            </p:extLst>
          </p:nvPr>
        </p:nvGraphicFramePr>
        <p:xfrm>
          <a:off x="377686" y="1937704"/>
          <a:ext cx="11436627" cy="3251913"/>
        </p:xfrm>
        <a:graphic>
          <a:graphicData uri="http://schemas.openxmlformats.org/drawingml/2006/table">
            <a:tbl>
              <a:tblPr firstRow="1" bandRow="1">
                <a:noFill/>
                <a:tableStyleId>{A16586AF-4640-49CF-BF8F-F7370DCFE10A}</a:tableStyleId>
              </a:tblPr>
              <a:tblGrid>
                <a:gridCol w="9806610">
                  <a:extLst>
                    <a:ext uri="{9D8B030D-6E8A-4147-A177-3AD203B41FA5}">
                      <a16:colId xmlns:a16="http://schemas.microsoft.com/office/drawing/2014/main" val="20000"/>
                    </a:ext>
                  </a:extLst>
                </a:gridCol>
                <a:gridCol w="1630017">
                  <a:extLst>
                    <a:ext uri="{9D8B030D-6E8A-4147-A177-3AD203B41FA5}">
                      <a16:colId xmlns:a16="http://schemas.microsoft.com/office/drawing/2014/main" val="20002"/>
                    </a:ext>
                  </a:extLst>
                </a:gridCol>
              </a:tblGrid>
              <a:tr h="447753">
                <a:tc>
                  <a:txBody>
                    <a:bodyPr/>
                    <a:lstStyle/>
                    <a:p>
                      <a:pPr marL="0" marR="0" lvl="0" indent="0" algn="ctr" rtl="0">
                        <a:lnSpc>
                          <a:spcPct val="100000"/>
                        </a:lnSpc>
                        <a:spcBef>
                          <a:spcPts val="0"/>
                        </a:spcBef>
                        <a:spcAft>
                          <a:spcPts val="0"/>
                        </a:spcAft>
                        <a:buClr>
                          <a:srgbClr val="000000"/>
                        </a:buClr>
                        <a:buSzPts val="1800"/>
                        <a:buFont typeface="Arial"/>
                        <a:buNone/>
                      </a:pPr>
                      <a:r>
                        <a:rPr lang="en-US" sz="2000" u="none" strike="noStrike" cap="none" dirty="0"/>
                        <a:t>SDL prompts</a:t>
                      </a:r>
                      <a:endParaRPr sz="16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000" u="none" strike="noStrike" cap="none" dirty="0"/>
                        <a:t>Timing</a:t>
                      </a:r>
                      <a:endParaRPr sz="1600" u="none" strike="noStrike" cap="none" dirty="0"/>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169543">
                <a:tc>
                  <a:txBody>
                    <a:bodyPr/>
                    <a:lstStyle/>
                    <a:p>
                      <a:pPr algn="l" rtl="0" fontAlgn="base">
                        <a:lnSpc>
                          <a:spcPct val="100000"/>
                        </a:lnSpc>
                        <a:spcBef>
                          <a:spcPts val="200"/>
                        </a:spcBef>
                        <a:spcAft>
                          <a:spcPts val="200"/>
                        </a:spcAft>
                        <a:buNone/>
                      </a:pPr>
                      <a:r>
                        <a:rPr lang="en-US" sz="1800" dirty="0"/>
                        <a:t>Reflective prompts: </a:t>
                      </a:r>
                      <a:r>
                        <a:rPr lang="en-US" sz="1800" dirty="0">
                          <a:highlight>
                            <a:srgbClr val="FFFF00"/>
                          </a:highlight>
                        </a:rPr>
                        <a:t>three</a:t>
                      </a:r>
                      <a:r>
                        <a:rPr lang="en-US" sz="1800" dirty="0"/>
                        <a:t> sample questions</a:t>
                      </a:r>
                    </a:p>
                    <a:p>
                      <a:pPr algn="l" rtl="0" fontAlgn="base">
                        <a:lnSpc>
                          <a:spcPct val="100000"/>
                        </a:lnSpc>
                        <a:spcBef>
                          <a:spcPts val="200"/>
                        </a:spcBef>
                        <a:spcAft>
                          <a:spcPts val="200"/>
                        </a:spcAft>
                        <a:buNone/>
                      </a:pPr>
                      <a:endParaRPr lang="en-US" sz="1800" dirty="0"/>
                    </a:p>
                    <a:p>
                      <a:pPr algn="l" rtl="0" fontAlgn="base">
                        <a:lnSpc>
                          <a:spcPct val="100000"/>
                        </a:lnSpc>
                        <a:buNone/>
                      </a:pPr>
                      <a:r>
                        <a:rPr lang="en-US" sz="1800" i="1" dirty="0"/>
                        <a:t>Excerpt: What assignments and other coursework do you need to complete this week for this class? Which concepts from this class do you feel you mastered this week? </a:t>
                      </a:r>
                    </a:p>
                  </a:txBody>
                  <a:tcP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algn="l" rtl="0" fontAlgn="base">
                        <a:lnSpc>
                          <a:spcPct val="100000"/>
                        </a:lnSpc>
                        <a:spcBef>
                          <a:spcPts val="200"/>
                        </a:spcBef>
                        <a:spcAft>
                          <a:spcPts val="200"/>
                        </a:spcAft>
                        <a:buNone/>
                      </a:pPr>
                      <a:r>
                        <a:rPr lang="en-US" sz="1800" dirty="0"/>
                        <a:t>Twice during course </a:t>
                      </a:r>
                    </a:p>
                  </a:txBody>
                  <a:tcPr>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65258">
                <a:tc>
                  <a:txBody>
                    <a:bodyPr/>
                    <a:lstStyle/>
                    <a:p>
                      <a:pPr algn="l" rtl="0" fontAlgn="base">
                        <a:lnSpc>
                          <a:spcPct val="100000"/>
                        </a:lnSpc>
                        <a:spcBef>
                          <a:spcPts val="200"/>
                        </a:spcBef>
                        <a:spcAft>
                          <a:spcPts val="200"/>
                        </a:spcAft>
                        <a:buNone/>
                      </a:pPr>
                      <a:r>
                        <a:rPr lang="en-US" sz="1800" dirty="0"/>
                        <a:t>Pre-post assessment prompts (“wrapper”)  </a:t>
                      </a:r>
                    </a:p>
                    <a:p>
                      <a:pPr algn="l" rtl="0" fontAlgn="base">
                        <a:lnSpc>
                          <a:spcPct val="100000"/>
                        </a:lnSpc>
                        <a:spcBef>
                          <a:spcPts val="200"/>
                        </a:spcBef>
                        <a:spcAft>
                          <a:spcPts val="200"/>
                        </a:spcAft>
                        <a:buNone/>
                      </a:pPr>
                      <a:endParaRPr lang="en-US" sz="1800" dirty="0"/>
                    </a:p>
                    <a:p>
                      <a:pPr algn="l" rtl="0" fontAlgn="base">
                        <a:lnSpc>
                          <a:spcPct val="100000"/>
                        </a:lnSpc>
                        <a:buNone/>
                      </a:pPr>
                      <a:r>
                        <a:rPr lang="en-US" sz="1800" i="1" dirty="0"/>
                        <a:t>Excerpt: (Pre) What challenges or barriers do you anticipate you might encounter preparing for this assessment and how might you overcome them? (Post) Did you stick to the plan you made for yourself?</a:t>
                      </a:r>
                    </a:p>
                  </a:txBody>
                  <a:tcPr>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algn="l" rtl="0" fontAlgn="base">
                        <a:lnSpc>
                          <a:spcPct val="100000"/>
                        </a:lnSpc>
                        <a:spcBef>
                          <a:spcPts val="200"/>
                        </a:spcBef>
                        <a:spcAft>
                          <a:spcPts val="200"/>
                        </a:spcAft>
                        <a:buNone/>
                      </a:pPr>
                      <a:r>
                        <a:rPr lang="en-US" sz="1800" dirty="0"/>
                        <a:t>Once before and after an assignment</a:t>
                      </a:r>
                    </a:p>
                  </a:txBody>
                  <a:tcPr anchor="ctr">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20" name="Google Shape;520;p40"/>
          <p:cNvSpPr/>
          <p:nvPr/>
        </p:nvSpPr>
        <p:spPr>
          <a:xfrm>
            <a:off x="5367141" y="6237508"/>
            <a:ext cx="5138520" cy="510733"/>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Ready-to-use text for all prompts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a:extLst>
            <a:ext uri="{FF2B5EF4-FFF2-40B4-BE49-F238E27FC236}">
              <a16:creationId xmlns:a16="http://schemas.microsoft.com/office/drawing/2014/main" id="{62F6479C-7A3D-4B01-8D4D-453E27E6A2F3}"/>
            </a:ext>
          </a:extLst>
        </p:cNvPr>
        <p:cNvGrpSpPr/>
        <p:nvPr/>
      </p:nvGrpSpPr>
      <p:grpSpPr>
        <a:xfrm>
          <a:off x="0" y="0"/>
          <a:ext cx="0" cy="0"/>
          <a:chOff x="0" y="0"/>
          <a:chExt cx="0" cy="0"/>
        </a:xfrm>
      </p:grpSpPr>
      <p:sp>
        <p:nvSpPr>
          <p:cNvPr id="517" name="Google Shape;517;p40">
            <a:extLst>
              <a:ext uri="{FF2B5EF4-FFF2-40B4-BE49-F238E27FC236}">
                <a16:creationId xmlns:a16="http://schemas.microsoft.com/office/drawing/2014/main" id="{33FB46A4-F6E5-EA7B-3538-B702FB0F39E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SDL prompts (continued)</a:t>
            </a:r>
            <a:endParaRPr dirty="0"/>
          </a:p>
        </p:txBody>
      </p:sp>
      <p:graphicFrame>
        <p:nvGraphicFramePr>
          <p:cNvPr id="518" name="Google Shape;518;p40">
            <a:extLst>
              <a:ext uri="{FF2B5EF4-FFF2-40B4-BE49-F238E27FC236}">
                <a16:creationId xmlns:a16="http://schemas.microsoft.com/office/drawing/2014/main" id="{BCEE20DC-1D30-9CF0-23BF-BE528ADBDECB}"/>
              </a:ext>
            </a:extLst>
          </p:cNvPr>
          <p:cNvGraphicFramePr/>
          <p:nvPr>
            <p:extLst>
              <p:ext uri="{D42A27DB-BD31-4B8C-83A1-F6EECF244321}">
                <p14:modId xmlns:p14="http://schemas.microsoft.com/office/powerpoint/2010/main" val="2944534902"/>
              </p:ext>
            </p:extLst>
          </p:nvPr>
        </p:nvGraphicFramePr>
        <p:xfrm>
          <a:off x="417444" y="2067555"/>
          <a:ext cx="10535478" cy="2392690"/>
        </p:xfrm>
        <a:graphic>
          <a:graphicData uri="http://schemas.openxmlformats.org/drawingml/2006/table">
            <a:tbl>
              <a:tblPr firstRow="1" bandRow="1">
                <a:noFill/>
                <a:tableStyleId>{A16586AF-4640-49CF-BF8F-F7370DCFE10A}</a:tableStyleId>
              </a:tblPr>
              <a:tblGrid>
                <a:gridCol w="8477593">
                  <a:extLst>
                    <a:ext uri="{9D8B030D-6E8A-4147-A177-3AD203B41FA5}">
                      <a16:colId xmlns:a16="http://schemas.microsoft.com/office/drawing/2014/main" val="20000"/>
                    </a:ext>
                  </a:extLst>
                </a:gridCol>
                <a:gridCol w="2057885">
                  <a:extLst>
                    <a:ext uri="{9D8B030D-6E8A-4147-A177-3AD203B41FA5}">
                      <a16:colId xmlns:a16="http://schemas.microsoft.com/office/drawing/2014/main" val="20002"/>
                    </a:ext>
                  </a:extLst>
                </a:gridCol>
              </a:tblGrid>
              <a:tr h="0">
                <a:tc>
                  <a:txBody>
                    <a:bodyPr/>
                    <a:lstStyle/>
                    <a:p>
                      <a:pPr marL="0" marR="0" lvl="0" indent="0" algn="ctr" rtl="0">
                        <a:lnSpc>
                          <a:spcPct val="100000"/>
                        </a:lnSpc>
                        <a:spcBef>
                          <a:spcPts val="0"/>
                        </a:spcBef>
                        <a:spcAft>
                          <a:spcPts val="0"/>
                        </a:spcAft>
                        <a:buClr>
                          <a:srgbClr val="000000"/>
                        </a:buClr>
                        <a:buSzPts val="1800"/>
                        <a:buFont typeface="Arial"/>
                        <a:buNone/>
                      </a:pPr>
                      <a:r>
                        <a:rPr lang="en-US" sz="2000" u="none" strike="noStrike" cap="none" dirty="0"/>
                        <a:t>SDL prompts</a:t>
                      </a:r>
                      <a:endParaRPr sz="1600" u="none" strike="noStrike" cap="none"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2000" u="none" strike="noStrike" cap="none" dirty="0"/>
                        <a:t>Timing</a:t>
                      </a:r>
                      <a:endParaRPr sz="1600" u="none" strike="noStrike" cap="none" dirty="0"/>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109793">
                <a:tc>
                  <a:txBody>
                    <a:bodyPr/>
                    <a:lstStyle/>
                    <a:p>
                      <a:pPr algn="l" rtl="0" fontAlgn="base">
                        <a:lnSpc>
                          <a:spcPct val="100000"/>
                        </a:lnSpc>
                        <a:spcBef>
                          <a:spcPts val="200"/>
                        </a:spcBef>
                        <a:spcAft>
                          <a:spcPts val="200"/>
                        </a:spcAft>
                        <a:buNone/>
                      </a:pPr>
                      <a:r>
                        <a:rPr lang="en-US" sz="2000" dirty="0"/>
                        <a:t>The message to a future student invites students to reflect on their course performance and can be assigned as a written reflection or a video recording. </a:t>
                      </a:r>
                    </a:p>
                    <a:p>
                      <a:pPr algn="l" rtl="0" fontAlgn="base">
                        <a:lnSpc>
                          <a:spcPct val="100000"/>
                        </a:lnSpc>
                        <a:spcBef>
                          <a:spcPts val="200"/>
                        </a:spcBef>
                        <a:spcAft>
                          <a:spcPts val="200"/>
                        </a:spcAft>
                        <a:buNone/>
                      </a:pPr>
                      <a:endParaRPr lang="en-US" sz="2000" dirty="0"/>
                    </a:p>
                    <a:p>
                      <a:pPr algn="l" rtl="0" fontAlgn="base">
                        <a:lnSpc>
                          <a:spcPct val="100000"/>
                        </a:lnSpc>
                        <a:buNone/>
                      </a:pPr>
                      <a:r>
                        <a:rPr lang="en-US" sz="2000" i="1" dirty="0"/>
                        <a:t>Excerpt: What did you wish you knew going into the course? What did you learn about yourself as a learner? </a:t>
                      </a:r>
                    </a:p>
                  </a:txBody>
                  <a:tcPr>
                    <a:lnL w="9525" cap="flat" cmpd="sng">
                      <a:solidFill>
                        <a:srgbClr val="000000">
                          <a:alpha val="0"/>
                        </a:srgbClr>
                      </a:solidFill>
                      <a:prstDash val="solid"/>
                      <a:round/>
                      <a:headEnd type="none" w="sm" len="sm"/>
                      <a:tailEnd type="none" w="sm" len="sm"/>
                    </a:lnL>
                    <a:lnR w="12700" cap="flat" cmpd="sng" algn="ctr">
                      <a:solidFill>
                        <a:schemeClr val="dk1"/>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algn="l" rtl="0" fontAlgn="base">
                        <a:lnSpc>
                          <a:spcPct val="100000"/>
                        </a:lnSpc>
                        <a:spcBef>
                          <a:spcPts val="200"/>
                        </a:spcBef>
                        <a:spcAft>
                          <a:spcPts val="200"/>
                        </a:spcAft>
                        <a:buNone/>
                      </a:pPr>
                      <a:r>
                        <a:rPr lang="en-US" sz="2000" dirty="0"/>
                        <a:t>Once at end of course </a:t>
                      </a:r>
                    </a:p>
                  </a:txBody>
                  <a:tcPr>
                    <a:lnL w="12700" cap="flat" cmpd="sng" algn="ctr">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20" name="Google Shape;520;p40">
            <a:extLst>
              <a:ext uri="{FF2B5EF4-FFF2-40B4-BE49-F238E27FC236}">
                <a16:creationId xmlns:a16="http://schemas.microsoft.com/office/drawing/2014/main" id="{9C56CB11-B236-A11E-808A-015446070C27}"/>
              </a:ext>
            </a:extLst>
          </p:cNvPr>
          <p:cNvSpPr/>
          <p:nvPr/>
        </p:nvSpPr>
        <p:spPr>
          <a:xfrm>
            <a:off x="5367141" y="6237508"/>
            <a:ext cx="5138520" cy="510733"/>
          </a:xfrm>
          <a:prstGeom prst="roundRect">
            <a:avLst>
              <a:gd name="adj" fmla="val 16667"/>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Ready-to-use text for all prompts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98024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8"/>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t>Resources and guidance </a:t>
            </a:r>
            <a:endParaRPr/>
          </a:p>
        </p:txBody>
      </p:sp>
      <p:sp>
        <p:nvSpPr>
          <p:cNvPr id="510" name="Google Shape;510;p18"/>
          <p:cNvSpPr txBox="1">
            <a:spLocks noGrp="1"/>
          </p:cNvSpPr>
          <p:nvPr>
            <p:ph type="body" idx="1"/>
          </p:nvPr>
        </p:nvSpPr>
        <p:spPr>
          <a:xfrm>
            <a:off x="576262" y="1885156"/>
            <a:ext cx="11336007" cy="9071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a:t>Visit the event page for today's session at </a:t>
            </a:r>
            <a:r>
              <a:rPr lang="en-US"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https://postseccollab.org/events/</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a:t>to access draft versions of the instructional strategies and implementation guidance.</a:t>
            </a:r>
            <a:endParaRPr/>
          </a:p>
        </p:txBody>
      </p:sp>
      <p:pic>
        <p:nvPicPr>
          <p:cNvPr id="511" name="Google Shape;511;p18"/>
          <p:cNvPicPr preferRelativeResize="0"/>
          <p:nvPr/>
        </p:nvPicPr>
        <p:blipFill rotWithShape="1">
          <a:blip r:embed="rId4">
            <a:alphaModFix/>
          </a:blip>
          <a:srcRect t="1448" r="-198" b="154"/>
          <a:stretch/>
        </p:blipFill>
        <p:spPr>
          <a:xfrm>
            <a:off x="4949030" y="3378913"/>
            <a:ext cx="2282607" cy="3048419"/>
          </a:xfrm>
          <a:prstGeom prst="rect">
            <a:avLst/>
          </a:prstGeom>
          <a:noFill/>
          <a:ln>
            <a:noFill/>
          </a:ln>
          <a:effectLst>
            <a:outerShdw blurRad="292100" dist="139700" dir="2700000" algn="tl" rotWithShape="0">
              <a:srgbClr val="333333">
                <a:alpha val="64705"/>
              </a:srgbClr>
            </a:outerShdw>
          </a:effectLst>
        </p:spPr>
      </p:pic>
      <p:pic>
        <p:nvPicPr>
          <p:cNvPr id="512" name="Google Shape;512;p18"/>
          <p:cNvPicPr preferRelativeResize="0"/>
          <p:nvPr/>
        </p:nvPicPr>
        <p:blipFill rotWithShape="1">
          <a:blip r:embed="rId5">
            <a:alphaModFix/>
          </a:blip>
          <a:srcRect/>
          <a:stretch/>
        </p:blipFill>
        <p:spPr>
          <a:xfrm>
            <a:off x="7883418" y="3384807"/>
            <a:ext cx="2283581" cy="3038102"/>
          </a:xfrm>
          <a:prstGeom prst="rect">
            <a:avLst/>
          </a:prstGeom>
          <a:noFill/>
          <a:ln>
            <a:noFill/>
          </a:ln>
          <a:effectLst>
            <a:outerShdw blurRad="292100" dist="139700" dir="2700000" algn="tl" rotWithShape="0">
              <a:srgbClr val="333333">
                <a:alpha val="64705"/>
              </a:srgbClr>
            </a:outerShdw>
          </a:effectLst>
        </p:spPr>
      </p:pic>
      <p:pic>
        <p:nvPicPr>
          <p:cNvPr id="513" name="Google Shape;513;p18"/>
          <p:cNvPicPr preferRelativeResize="0"/>
          <p:nvPr/>
        </p:nvPicPr>
        <p:blipFill rotWithShape="1">
          <a:blip r:embed="rId6">
            <a:alphaModFix/>
          </a:blip>
          <a:srcRect/>
          <a:stretch/>
        </p:blipFill>
        <p:spPr>
          <a:xfrm>
            <a:off x="2010906" y="3378914"/>
            <a:ext cx="2281598" cy="3048000"/>
          </a:xfrm>
          <a:prstGeom prst="rect">
            <a:avLst/>
          </a:prstGeom>
          <a:noFill/>
          <a:ln>
            <a:noFill/>
          </a:ln>
          <a:effectLst>
            <a:outerShdw blurRad="292100" dist="139700" dir="2700000" algn="tl" rotWithShape="0">
              <a:srgbClr val="333333">
                <a:alpha val="64705"/>
              </a:srgbClr>
            </a:outerShdw>
          </a:effectLst>
        </p:spPr>
      </p:pic>
      <p:graphicFrame>
        <p:nvGraphicFramePr>
          <p:cNvPr id="514" name="Google Shape;514;p18"/>
          <p:cNvGraphicFramePr/>
          <p:nvPr/>
        </p:nvGraphicFramePr>
        <p:xfrm>
          <a:off x="1643062" y="2893219"/>
          <a:ext cx="8890950" cy="370850"/>
        </p:xfrm>
        <a:graphic>
          <a:graphicData uri="http://schemas.openxmlformats.org/drawingml/2006/table">
            <a:tbl>
              <a:tblPr firstRow="1" bandRow="1">
                <a:noFill/>
              </a:tblPr>
              <a:tblGrid>
                <a:gridCol w="2963650">
                  <a:extLst>
                    <a:ext uri="{9D8B030D-6E8A-4147-A177-3AD203B41FA5}">
                      <a16:colId xmlns:a16="http://schemas.microsoft.com/office/drawing/2014/main" val="20000"/>
                    </a:ext>
                  </a:extLst>
                </a:gridCol>
                <a:gridCol w="2963650">
                  <a:extLst>
                    <a:ext uri="{9D8B030D-6E8A-4147-A177-3AD203B41FA5}">
                      <a16:colId xmlns:a16="http://schemas.microsoft.com/office/drawing/2014/main" val="20001"/>
                    </a:ext>
                  </a:extLst>
                </a:gridCol>
                <a:gridCol w="29636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b="1" u="none" strike="noStrike" cap="none"/>
                        <a:t>Videos</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Prompts</a:t>
                      </a:r>
                      <a:endParaRPr/>
                    </a:p>
                  </a:txBody>
                  <a:tcPr marL="91450" marR="91450" marT="45725" marB="45725"/>
                </a:tc>
                <a:tc>
                  <a:txBody>
                    <a:bodyPr/>
                    <a:lstStyle/>
                    <a:p>
                      <a:pPr marL="0" marR="0" lvl="0" indent="0" algn="ctr" rtl="0">
                        <a:spcBef>
                          <a:spcPts val="0"/>
                        </a:spcBef>
                        <a:spcAft>
                          <a:spcPts val="0"/>
                        </a:spcAft>
                        <a:buNone/>
                      </a:pPr>
                      <a:r>
                        <a:rPr lang="en-US" sz="1800" b="1" u="none" strike="noStrike" cap="none"/>
                        <a:t>SPIN</a:t>
                      </a:r>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a:extLst>
            <a:ext uri="{FF2B5EF4-FFF2-40B4-BE49-F238E27FC236}">
              <a16:creationId xmlns:a16="http://schemas.microsoft.com/office/drawing/2014/main" id="{F745ACFD-E29A-3F69-D8F5-F0082A47D2EE}"/>
            </a:ext>
          </a:extLst>
        </p:cNvPr>
        <p:cNvGrpSpPr/>
        <p:nvPr/>
      </p:nvGrpSpPr>
      <p:grpSpPr>
        <a:xfrm>
          <a:off x="0" y="0"/>
          <a:ext cx="0" cy="0"/>
          <a:chOff x="0" y="0"/>
          <a:chExt cx="0" cy="0"/>
        </a:xfrm>
      </p:grpSpPr>
      <p:sp>
        <p:nvSpPr>
          <p:cNvPr id="415" name="Google Shape;415;p20">
            <a:extLst>
              <a:ext uri="{FF2B5EF4-FFF2-40B4-BE49-F238E27FC236}">
                <a16:creationId xmlns:a16="http://schemas.microsoft.com/office/drawing/2014/main" id="{F647C8A8-DBE5-7C29-39A2-9A9AB124F39F}"/>
              </a:ext>
            </a:extLst>
          </p:cNvPr>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800"/>
              <a:buFont typeface="Arial"/>
              <a:buNone/>
            </a:pPr>
            <a:r>
              <a:rPr lang="en-US" dirty="0"/>
              <a:t>Initial research findings</a:t>
            </a:r>
            <a:endParaRPr dirty="0"/>
          </a:p>
        </p:txBody>
      </p:sp>
      <p:sp>
        <p:nvSpPr>
          <p:cNvPr id="416" name="Google Shape;416;p20">
            <a:extLst>
              <a:ext uri="{FF2B5EF4-FFF2-40B4-BE49-F238E27FC236}">
                <a16:creationId xmlns:a16="http://schemas.microsoft.com/office/drawing/2014/main" id="{B611D8EC-9D42-62FF-BCB3-1F8FA969A271}"/>
              </a:ext>
            </a:extLst>
          </p:cNvPr>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endParaRPr/>
          </a:p>
        </p:txBody>
      </p:sp>
    </p:spTree>
    <p:extLst>
      <p:ext uri="{BB962C8B-B14F-4D97-AF65-F5344CB8AC3E}">
        <p14:creationId xmlns:p14="http://schemas.microsoft.com/office/powerpoint/2010/main" val="124419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28F9-3E34-D012-960B-0F7F8F50E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99D9B-BE8E-3163-C1F1-36CD1CC77020}"/>
              </a:ext>
            </a:extLst>
          </p:cNvPr>
          <p:cNvSpPr>
            <a:spLocks noGrp="1"/>
          </p:cNvSpPr>
          <p:nvPr>
            <p:ph type="title"/>
          </p:nvPr>
        </p:nvSpPr>
        <p:spPr/>
        <p:txBody>
          <a:bodyPr/>
          <a:lstStyle/>
          <a:p>
            <a:r>
              <a:rPr lang="en-US">
                <a:ea typeface="Tahoma"/>
                <a:cs typeface="Tahoma"/>
              </a:rPr>
              <a:t>Research study findings</a:t>
            </a:r>
          </a:p>
        </p:txBody>
      </p:sp>
      <p:sp>
        <p:nvSpPr>
          <p:cNvPr id="3" name="Content Placeholder 2">
            <a:extLst>
              <a:ext uri="{FF2B5EF4-FFF2-40B4-BE49-F238E27FC236}">
                <a16:creationId xmlns:a16="http://schemas.microsoft.com/office/drawing/2014/main" id="{027C0E4F-272A-D74D-624D-A7040DEEF61D}"/>
              </a:ext>
            </a:extLst>
          </p:cNvPr>
          <p:cNvSpPr>
            <a:spLocks noGrp="1"/>
          </p:cNvSpPr>
          <p:nvPr>
            <p:ph idx="1"/>
          </p:nvPr>
        </p:nvSpPr>
        <p:spPr>
          <a:xfrm>
            <a:off x="414130" y="1817533"/>
            <a:ext cx="7669813" cy="4121788"/>
          </a:xfrm>
        </p:spPr>
        <p:txBody>
          <a:bodyPr>
            <a:normAutofit lnSpcReduction="10000"/>
          </a:bodyPr>
          <a:lstStyle/>
          <a:p>
            <a:pPr>
              <a:spcAft>
                <a:spcPts val="1000"/>
              </a:spcAft>
            </a:pPr>
            <a:r>
              <a:rPr lang="en-US" dirty="0"/>
              <a:t>Students found the strategies useful and changed their learning strategies. </a:t>
            </a:r>
          </a:p>
          <a:p>
            <a:pPr>
              <a:spcAft>
                <a:spcPts val="1000"/>
              </a:spcAft>
            </a:pPr>
            <a:r>
              <a:rPr lang="en-US" dirty="0"/>
              <a:t>Faculty found the strategies easy to integrate and gained helpful insights into students’ learning needs. </a:t>
            </a:r>
          </a:p>
          <a:p>
            <a:pPr>
              <a:spcAft>
                <a:spcPts val="1000"/>
              </a:spcAft>
            </a:pPr>
            <a:r>
              <a:rPr lang="en-US" dirty="0"/>
              <a:t>We found positive, statistically significant impacts on applied learning and metacognitive outcomes. </a:t>
            </a:r>
          </a:p>
          <a:p>
            <a:pPr>
              <a:spcAft>
                <a:spcPts val="1000"/>
              </a:spcAft>
            </a:pPr>
            <a:r>
              <a:rPr lang="en-US" dirty="0"/>
              <a:t>Analyses indicate a 78% probability that the strategies had a positive effect on grades. </a:t>
            </a:r>
          </a:p>
        </p:txBody>
      </p:sp>
      <p:pic>
        <p:nvPicPr>
          <p:cNvPr id="8" name="Picture 7" descr="QR code to access Collaborative's publications: https://postseccollab.org/publications/">
            <a:extLst>
              <a:ext uri="{FF2B5EF4-FFF2-40B4-BE49-F238E27FC236}">
                <a16:creationId xmlns:a16="http://schemas.microsoft.com/office/drawing/2014/main" id="{6F4B1A71-2926-3BB1-27EB-0F1ED55B0E49}"/>
              </a:ext>
            </a:extLst>
          </p:cNvPr>
          <p:cNvPicPr>
            <a:picLocks noChangeAspect="1"/>
          </p:cNvPicPr>
          <p:nvPr/>
        </p:nvPicPr>
        <p:blipFill>
          <a:blip r:embed="rId3"/>
          <a:stretch>
            <a:fillRect/>
          </a:stretch>
        </p:blipFill>
        <p:spPr>
          <a:xfrm>
            <a:off x="8302955" y="2234520"/>
            <a:ext cx="3474915" cy="3507965"/>
          </a:xfrm>
          <a:prstGeom prst="rect">
            <a:avLst/>
          </a:prstGeom>
        </p:spPr>
      </p:pic>
    </p:spTree>
    <p:extLst>
      <p:ext uri="{BB962C8B-B14F-4D97-AF65-F5344CB8AC3E}">
        <p14:creationId xmlns:p14="http://schemas.microsoft.com/office/powerpoint/2010/main" val="2001950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33700cacf0f_1_123"/>
          <p:cNvSpPr txBox="1">
            <a:spLocks noGrp="1"/>
          </p:cNvSpPr>
          <p:nvPr>
            <p:ph type="title"/>
          </p:nvPr>
        </p:nvSpPr>
        <p:spPr>
          <a:xfrm>
            <a:off x="838200" y="365125"/>
            <a:ext cx="9660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t>Findings from Survey</a:t>
            </a:r>
            <a:endParaRPr/>
          </a:p>
        </p:txBody>
      </p:sp>
      <p:graphicFrame>
        <p:nvGraphicFramePr>
          <p:cNvPr id="592" name="Google Shape;592;g33700cacf0f_1_123"/>
          <p:cNvGraphicFramePr/>
          <p:nvPr/>
        </p:nvGraphicFramePr>
        <p:xfrm>
          <a:off x="5856298" y="1762713"/>
          <a:ext cx="6188875" cy="4598880"/>
        </p:xfrm>
        <a:graphic>
          <a:graphicData uri="http://schemas.openxmlformats.org/drawingml/2006/table">
            <a:tbl>
              <a:tblPr>
                <a:noFill/>
              </a:tblPr>
              <a:tblGrid>
                <a:gridCol w="1236275">
                  <a:extLst>
                    <a:ext uri="{9D8B030D-6E8A-4147-A177-3AD203B41FA5}">
                      <a16:colId xmlns:a16="http://schemas.microsoft.com/office/drawing/2014/main" val="20000"/>
                    </a:ext>
                  </a:extLst>
                </a:gridCol>
                <a:gridCol w="1701900">
                  <a:extLst>
                    <a:ext uri="{9D8B030D-6E8A-4147-A177-3AD203B41FA5}">
                      <a16:colId xmlns:a16="http://schemas.microsoft.com/office/drawing/2014/main" val="20001"/>
                    </a:ext>
                  </a:extLst>
                </a:gridCol>
                <a:gridCol w="1482600">
                  <a:extLst>
                    <a:ext uri="{9D8B030D-6E8A-4147-A177-3AD203B41FA5}">
                      <a16:colId xmlns:a16="http://schemas.microsoft.com/office/drawing/2014/main" val="20002"/>
                    </a:ext>
                  </a:extLst>
                </a:gridCol>
                <a:gridCol w="835200">
                  <a:extLst>
                    <a:ext uri="{9D8B030D-6E8A-4147-A177-3AD203B41FA5}">
                      <a16:colId xmlns:a16="http://schemas.microsoft.com/office/drawing/2014/main" val="20003"/>
                    </a:ext>
                  </a:extLst>
                </a:gridCol>
                <a:gridCol w="932900">
                  <a:extLst>
                    <a:ext uri="{9D8B030D-6E8A-4147-A177-3AD203B41FA5}">
                      <a16:colId xmlns:a16="http://schemas.microsoft.com/office/drawing/2014/main" val="20004"/>
                    </a:ext>
                  </a:extLst>
                </a:gridCol>
              </a:tblGrid>
              <a:tr h="695500">
                <a:tc>
                  <a:txBody>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Outcome Domain​s</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84753"/>
                    </a:solidFill>
                  </a:tcPr>
                </a:tc>
                <a:tc>
                  <a:txBody>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Outcome​</a:t>
                      </a:r>
                      <a:endParaRPr/>
                    </a:p>
                    <a:p>
                      <a:pPr marL="0" marR="0" lvl="0" indent="0" algn="ctr" rtl="0">
                        <a:spcBef>
                          <a:spcPts val="0"/>
                        </a:spcBef>
                        <a:spcAft>
                          <a:spcPts val="0"/>
                        </a:spcAft>
                        <a:buNone/>
                      </a:pPr>
                      <a:r>
                        <a:rPr lang="en-US" sz="1400">
                          <a:solidFill>
                            <a:schemeClr val="lt1"/>
                          </a:solidFill>
                          <a:latin typeface="Arial"/>
                          <a:ea typeface="Arial"/>
                          <a:cs typeface="Arial"/>
                          <a:sym typeface="Arial"/>
                        </a:rPr>
                        <a:t>(* = Admin. Data)​</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84753"/>
                    </a:solidFill>
                  </a:tcPr>
                </a:tc>
                <a:tc>
                  <a:txBody>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Impact Estimate (</a:t>
                      </a:r>
                      <a:r>
                        <a:rPr lang="en-US" sz="1400" i="1">
                          <a:solidFill>
                            <a:schemeClr val="lt1"/>
                          </a:solidFill>
                          <a:latin typeface="Arial"/>
                          <a:ea typeface="Arial"/>
                          <a:cs typeface="Arial"/>
                          <a:sym typeface="Arial"/>
                        </a:rPr>
                        <a:t>SD</a:t>
                      </a:r>
                      <a:r>
                        <a:rPr lang="en-US" sz="1400">
                          <a:solidFill>
                            <a:schemeClr val="lt1"/>
                          </a:solidFill>
                          <a:latin typeface="Arial"/>
                          <a:ea typeface="Arial"/>
                          <a:cs typeface="Arial"/>
                          <a:sym typeface="Arial"/>
                        </a:rPr>
                        <a:t>)​</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84753"/>
                    </a:solidFill>
                  </a:tcPr>
                </a:tc>
                <a:tc>
                  <a:txBody>
                    <a:bodyPr/>
                    <a:lstStyle/>
                    <a:p>
                      <a:pPr marL="0" marR="0" lvl="0" indent="0" algn="ctr" rtl="0">
                        <a:spcBef>
                          <a:spcPts val="0"/>
                        </a:spcBef>
                        <a:spcAft>
                          <a:spcPts val="0"/>
                        </a:spcAft>
                        <a:buNone/>
                      </a:pPr>
                      <a:r>
                        <a:rPr lang="en-US" sz="1400" i="1">
                          <a:solidFill>
                            <a:schemeClr val="lt1"/>
                          </a:solidFill>
                          <a:latin typeface="Arial"/>
                          <a:ea typeface="Arial"/>
                          <a:cs typeface="Arial"/>
                          <a:sym typeface="Arial"/>
                        </a:rPr>
                        <a:t>p</a:t>
                      </a:r>
                      <a:r>
                        <a:rPr lang="en-US" sz="1400">
                          <a:solidFill>
                            <a:schemeClr val="lt1"/>
                          </a:solidFill>
                          <a:latin typeface="Arial"/>
                          <a:ea typeface="Arial"/>
                          <a:cs typeface="Arial"/>
                          <a:sym typeface="Arial"/>
                        </a:rPr>
                        <a:t>-Value​</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84753"/>
                    </a:solidFill>
                  </a:tcPr>
                </a:tc>
                <a:tc>
                  <a:txBody>
                    <a:bodyPr/>
                    <a:lstStyle/>
                    <a:p>
                      <a:pPr marL="0" marR="0" lvl="0" indent="0" algn="ctr" rtl="0">
                        <a:spcBef>
                          <a:spcPts val="0"/>
                        </a:spcBef>
                        <a:spcAft>
                          <a:spcPts val="0"/>
                        </a:spcAft>
                        <a:buNone/>
                      </a:pPr>
                      <a:r>
                        <a:rPr lang="en-US" sz="1400">
                          <a:solidFill>
                            <a:schemeClr val="lt1"/>
                          </a:solidFill>
                          <a:latin typeface="Arial"/>
                          <a:ea typeface="Arial"/>
                          <a:cs typeface="Arial"/>
                          <a:sym typeface="Arial"/>
                        </a:rPr>
                        <a:t>Prob Positive Impact</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84753"/>
                    </a:solidFill>
                  </a:tcPr>
                </a:tc>
                <a:extLst>
                  <a:ext uri="{0D108BD9-81ED-4DB2-BD59-A6C34878D82A}">
                    <a16:rowId xmlns:a16="http://schemas.microsoft.com/office/drawing/2014/main" val="10000"/>
                  </a:ext>
                </a:extLst>
              </a:tr>
              <a:tr h="484475">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Achievement​</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End-of-course grade*</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0.05</a:t>
                      </a:r>
                      <a:endParaRPr/>
                    </a:p>
                  </a:txBody>
                  <a:tcPr marL="91450" marR="91450" marT="45725" marB="45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0.450</a:t>
                      </a:r>
                      <a:endParaRPr/>
                    </a:p>
                  </a:txBody>
                  <a:tcPr marL="91450" marR="91450" marT="45725" marB="457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78</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1"/>
                  </a:ext>
                </a:extLst>
              </a:tr>
              <a:tr h="484475">
                <a:tc rowSpan="3">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Applied learning​ strategy outcomes</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Learning strategies inventory​</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0.16</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0.019</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83</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2"/>
                  </a:ext>
                </a:extLst>
              </a:tr>
              <a:tr h="273500">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Help seeking​</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0.08</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0.314</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72</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3"/>
                  </a:ext>
                </a:extLst>
              </a:tr>
              <a:tr h="273500">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Time management​</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0.01</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0.916</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65</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4"/>
                  </a:ext>
                </a:extLst>
              </a:tr>
              <a:tr h="484475">
                <a:tc rowSpan="4">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Metacognitive outcomes</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Comprehension monitoring​</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0.08</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0.283</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81</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extLst>
                  <a:ext uri="{0D108BD9-81ED-4DB2-BD59-A6C34878D82A}">
                    <a16:rowId xmlns:a16="http://schemas.microsoft.com/office/drawing/2014/main" val="10005"/>
                  </a:ext>
                </a:extLst>
              </a:tr>
              <a:tr h="484475">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Debugging strategies​</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0.06</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0.528</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81</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6"/>
                  </a:ext>
                </a:extLst>
              </a:tr>
              <a:tr h="273500">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Evaluation​</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0.21</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0.006</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98</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E8E9E9"/>
                    </a:solidFill>
                  </a:tcPr>
                </a:tc>
                <a:extLst>
                  <a:ext uri="{0D108BD9-81ED-4DB2-BD59-A6C34878D82A}">
                    <a16:rowId xmlns:a16="http://schemas.microsoft.com/office/drawing/2014/main" val="10007"/>
                  </a:ext>
                </a:extLst>
              </a:tr>
              <a:tr h="273500">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Goal-setting​</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-0.02</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0.762</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65</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8"/>
                  </a:ext>
                </a:extLst>
              </a:tr>
              <a:tr h="273500">
                <a:tc rowSpan="3">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Motivational​ outcomes</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FBFBF"/>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Self-efficacy​</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-0.10</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0.188</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19</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09"/>
                  </a:ext>
                </a:extLst>
              </a:tr>
              <a:tr h="273500">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Sense of belonging​</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-0.15</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0.121</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15</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10"/>
                  </a:ext>
                </a:extLst>
              </a:tr>
              <a:tr h="273500">
                <a:tc vMerge="1">
                  <a:txBody>
                    <a:bodyPr/>
                    <a:lstStyle/>
                    <a:p>
                      <a:endParaRPr lang="en-US"/>
                    </a:p>
                  </a:txBody>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Growth mindset​</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-0.07</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0.341</a:t>
                      </a:r>
                      <a:endParaRPr/>
                    </a:p>
                  </a:txBody>
                  <a:tcPr marL="9525" marR="9525" marT="9525" marB="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tc>
                  <a:txBody>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34</a:t>
                      </a:r>
                      <a:endParaRPr/>
                    </a:p>
                  </a:txBody>
                  <a:tcPr marL="63200" marR="63200" marT="31600" marB="31600"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CDCFD1"/>
                    </a:solidFill>
                  </a:tcPr>
                </a:tc>
                <a:extLst>
                  <a:ext uri="{0D108BD9-81ED-4DB2-BD59-A6C34878D82A}">
                    <a16:rowId xmlns:a16="http://schemas.microsoft.com/office/drawing/2014/main" val="10011"/>
                  </a:ext>
                </a:extLst>
              </a:tr>
            </a:tbl>
          </a:graphicData>
        </a:graphic>
      </p:graphicFrame>
      <p:sp>
        <p:nvSpPr>
          <p:cNvPr id="593" name="Google Shape;593;g33700cacf0f_1_123" descr="&quot; &quot;"/>
          <p:cNvSpPr/>
          <p:nvPr/>
        </p:nvSpPr>
        <p:spPr>
          <a:xfrm>
            <a:off x="7092475" y="2955900"/>
            <a:ext cx="4952700" cy="489900"/>
          </a:xfrm>
          <a:prstGeom prst="roundRect">
            <a:avLst>
              <a:gd name="adj" fmla="val 16667"/>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4" name="Google Shape;594;g33700cacf0f_1_123" descr="&quot; &quot;"/>
          <p:cNvSpPr/>
          <p:nvPr/>
        </p:nvSpPr>
        <p:spPr>
          <a:xfrm>
            <a:off x="7092475" y="4978700"/>
            <a:ext cx="4952700" cy="276600"/>
          </a:xfrm>
          <a:prstGeom prst="roundRect">
            <a:avLst>
              <a:gd name="adj" fmla="val 16667"/>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5" name="Google Shape;595;g33700cacf0f_1_123"/>
          <p:cNvSpPr txBox="1">
            <a:spLocks noGrp="1"/>
          </p:cNvSpPr>
          <p:nvPr>
            <p:ph type="body" idx="1"/>
          </p:nvPr>
        </p:nvSpPr>
        <p:spPr>
          <a:xfrm>
            <a:off x="838200" y="1825625"/>
            <a:ext cx="5018100" cy="41217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Being in a class implementing 1+ strategies positively impacted</a:t>
            </a:r>
            <a:endParaRPr/>
          </a:p>
          <a:p>
            <a:pPr marL="457200" lvl="0" indent="-334327" algn="l" rtl="0">
              <a:lnSpc>
                <a:spcPct val="115000"/>
              </a:lnSpc>
              <a:spcBef>
                <a:spcPts val="1000"/>
              </a:spcBef>
              <a:spcAft>
                <a:spcPts val="0"/>
              </a:spcAft>
              <a:buSzPct val="75000"/>
              <a:buChar char="•"/>
            </a:pPr>
            <a:r>
              <a:rPr lang="en-US"/>
              <a:t>Students’ use of more </a:t>
            </a:r>
            <a:r>
              <a:rPr lang="en-US" b="1">
                <a:solidFill>
                  <a:schemeClr val="accent2"/>
                </a:solidFill>
              </a:rPr>
              <a:t>learning strategies</a:t>
            </a:r>
            <a:r>
              <a:rPr lang="en-US"/>
              <a:t> (drawing diagrams, revising lecture notes, and revisiting practice problems) </a:t>
            </a:r>
            <a:endParaRPr/>
          </a:p>
          <a:p>
            <a:pPr marL="457200" lvl="0" indent="-334327" algn="l" rtl="0">
              <a:lnSpc>
                <a:spcPct val="115000"/>
              </a:lnSpc>
              <a:spcBef>
                <a:spcPts val="0"/>
              </a:spcBef>
              <a:spcAft>
                <a:spcPts val="0"/>
              </a:spcAft>
              <a:buSzPct val="75000"/>
              <a:buChar char="•"/>
            </a:pPr>
            <a:r>
              <a:rPr lang="en-US"/>
              <a:t>Whether students </a:t>
            </a:r>
            <a:r>
              <a:rPr lang="en-US" b="1">
                <a:solidFill>
                  <a:schemeClr val="accent2"/>
                </a:solidFill>
              </a:rPr>
              <a:t>evaluated</a:t>
            </a:r>
            <a:r>
              <a:rPr lang="en-US"/>
              <a:t> their learning strategies</a:t>
            </a:r>
            <a:endParaRPr/>
          </a:p>
          <a:p>
            <a:pPr marL="0" lvl="0" indent="0" algn="l" rtl="0">
              <a:spcBef>
                <a:spcPts val="1000"/>
              </a:spcBef>
              <a:spcAft>
                <a:spcPts val="0"/>
              </a:spcAft>
              <a:buNone/>
            </a:pPr>
            <a:r>
              <a:rPr lang="en-US"/>
              <a:t>This study found the effectiveness </a:t>
            </a:r>
            <a:br>
              <a:rPr lang="en-US"/>
            </a:br>
            <a:r>
              <a:rPr lang="en-US"/>
              <a:t>of the strategies were consistent across student populations and across different courses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334922c28e2_0_45"/>
          <p:cNvSpPr txBox="1">
            <a:spLocks noGrp="1"/>
          </p:cNvSpPr>
          <p:nvPr>
            <p:ph type="title"/>
          </p:nvPr>
        </p:nvSpPr>
        <p:spPr>
          <a:xfrm>
            <a:off x="838200" y="365125"/>
            <a:ext cx="966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t>Insights from instructors</a:t>
            </a:r>
            <a:endParaRPr/>
          </a:p>
        </p:txBody>
      </p:sp>
      <p:grpSp>
        <p:nvGrpSpPr>
          <p:cNvPr id="608" name="Google Shape;608;g334922c28e2_0_45"/>
          <p:cNvGrpSpPr/>
          <p:nvPr/>
        </p:nvGrpSpPr>
        <p:grpSpPr>
          <a:xfrm>
            <a:off x="741511" y="2260070"/>
            <a:ext cx="10507587" cy="3223379"/>
            <a:chOff x="3953" y="448822"/>
            <a:chExt cx="10507587" cy="3223379"/>
          </a:xfrm>
        </p:grpSpPr>
        <p:sp>
          <p:nvSpPr>
            <p:cNvPr id="609" name="Google Shape;609;g334922c28e2_0_45"/>
            <p:cNvSpPr/>
            <p:nvPr/>
          </p:nvSpPr>
          <p:spPr>
            <a:xfrm>
              <a:off x="3953" y="448822"/>
              <a:ext cx="2377200" cy="742800"/>
            </a:xfrm>
            <a:prstGeom prst="rect">
              <a:avLst/>
            </a:prstGeom>
            <a:solidFill>
              <a:srgbClr val="264753"/>
            </a:solidFill>
            <a:ln w="12700" cap="flat" cmpd="sng">
              <a:solidFill>
                <a:srgbClr val="26475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g334922c28e2_0_45"/>
            <p:cNvSpPr txBox="1"/>
            <p:nvPr/>
          </p:nvSpPr>
          <p:spPr>
            <a:xfrm>
              <a:off x="3953" y="448822"/>
              <a:ext cx="2377200" cy="7428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Engagement</a:t>
              </a:r>
              <a:endParaRPr sz="2200">
                <a:solidFill>
                  <a:schemeClr val="lt1"/>
                </a:solidFill>
                <a:latin typeface="Arial"/>
                <a:ea typeface="Arial"/>
                <a:cs typeface="Arial"/>
                <a:sym typeface="Arial"/>
              </a:endParaRPr>
            </a:p>
          </p:txBody>
        </p:sp>
        <p:sp>
          <p:nvSpPr>
            <p:cNvPr id="611" name="Google Shape;611;g334922c28e2_0_45"/>
            <p:cNvSpPr/>
            <p:nvPr/>
          </p:nvSpPr>
          <p:spPr>
            <a:xfrm>
              <a:off x="3953" y="1191501"/>
              <a:ext cx="2377200" cy="2480700"/>
            </a:xfrm>
            <a:prstGeom prst="rect">
              <a:avLst/>
            </a:prstGeom>
            <a:solidFill>
              <a:srgbClr val="CBCECF">
                <a:alpha val="89800"/>
              </a:srgbClr>
            </a:solidFill>
            <a:ln w="12700" cap="flat" cmpd="sng">
              <a:solidFill>
                <a:srgbClr val="CBCEC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g334922c28e2_0_45"/>
            <p:cNvSpPr txBox="1"/>
            <p:nvPr/>
          </p:nvSpPr>
          <p:spPr>
            <a:xfrm>
              <a:off x="3953" y="1191501"/>
              <a:ext cx="2377200" cy="2480700"/>
            </a:xfrm>
            <a:prstGeom prst="rect">
              <a:avLst/>
            </a:prstGeom>
            <a:noFill/>
            <a:ln>
              <a:noFill/>
            </a:ln>
          </p:spPr>
          <p:txBody>
            <a:bodyPr spcFirstLastPara="1" wrap="square" lIns="96000" tIns="96000" rIns="128000" bIns="144000" anchor="t" anchorCtr="0">
              <a:noAutofit/>
            </a:bodyPr>
            <a:lstStyle/>
            <a:p>
              <a:pPr marL="228600" marR="0" lvl="1" indent="-228600" algn="l" rtl="0">
                <a:lnSpc>
                  <a:spcPct val="90000"/>
                </a:lnSpc>
                <a:spcBef>
                  <a:spcPts val="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Thoughtful integration into existing activities</a:t>
              </a:r>
              <a:endParaRPr/>
            </a:p>
            <a:p>
              <a:pPr marL="228600" marR="0" lvl="1" indent="-228600" algn="l" rtl="0">
                <a:lnSpc>
                  <a:spcPct val="90000"/>
                </a:lnSpc>
                <a:spcBef>
                  <a:spcPts val="127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Incentives </a:t>
              </a:r>
              <a:endParaRPr/>
            </a:p>
            <a:p>
              <a:pPr marL="228600" marR="0" lvl="1" indent="-228600" algn="l" rtl="0">
                <a:lnSpc>
                  <a:spcPct val="90000"/>
                </a:lnSpc>
                <a:spcBef>
                  <a:spcPts val="127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Variation of pacing</a:t>
              </a:r>
              <a:endParaRPr/>
            </a:p>
          </p:txBody>
        </p:sp>
        <p:sp>
          <p:nvSpPr>
            <p:cNvPr id="613" name="Google Shape;613;g334922c28e2_0_45"/>
            <p:cNvSpPr/>
            <p:nvPr/>
          </p:nvSpPr>
          <p:spPr>
            <a:xfrm>
              <a:off x="2714082" y="448822"/>
              <a:ext cx="2377200" cy="742800"/>
            </a:xfrm>
            <a:prstGeom prst="rect">
              <a:avLst/>
            </a:prstGeom>
            <a:solidFill>
              <a:srgbClr val="264753"/>
            </a:solidFill>
            <a:ln w="12700" cap="flat" cmpd="sng">
              <a:solidFill>
                <a:srgbClr val="26475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g334922c28e2_0_45"/>
            <p:cNvSpPr txBox="1"/>
            <p:nvPr/>
          </p:nvSpPr>
          <p:spPr>
            <a:xfrm>
              <a:off x="2714082" y="448822"/>
              <a:ext cx="2377200" cy="7428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Time and Value</a:t>
              </a:r>
              <a:endParaRPr sz="2200">
                <a:solidFill>
                  <a:schemeClr val="lt1"/>
                </a:solidFill>
                <a:latin typeface="Arial"/>
                <a:ea typeface="Arial"/>
                <a:cs typeface="Arial"/>
                <a:sym typeface="Arial"/>
              </a:endParaRPr>
            </a:p>
          </p:txBody>
        </p:sp>
        <p:sp>
          <p:nvSpPr>
            <p:cNvPr id="615" name="Google Shape;615;g334922c28e2_0_45"/>
            <p:cNvSpPr/>
            <p:nvPr/>
          </p:nvSpPr>
          <p:spPr>
            <a:xfrm>
              <a:off x="2714082" y="1191501"/>
              <a:ext cx="2377200" cy="2480700"/>
            </a:xfrm>
            <a:prstGeom prst="rect">
              <a:avLst/>
            </a:prstGeom>
            <a:solidFill>
              <a:srgbClr val="CBCECF">
                <a:alpha val="89800"/>
              </a:srgbClr>
            </a:solidFill>
            <a:ln w="12700" cap="flat" cmpd="sng">
              <a:solidFill>
                <a:srgbClr val="CBCEC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g334922c28e2_0_45"/>
            <p:cNvSpPr txBox="1"/>
            <p:nvPr/>
          </p:nvSpPr>
          <p:spPr>
            <a:xfrm>
              <a:off x="2714082" y="1191501"/>
              <a:ext cx="2377200" cy="2480700"/>
            </a:xfrm>
            <a:prstGeom prst="rect">
              <a:avLst/>
            </a:prstGeom>
            <a:noFill/>
            <a:ln>
              <a:noFill/>
            </a:ln>
          </p:spPr>
          <p:txBody>
            <a:bodyPr spcFirstLastPara="1" wrap="square" lIns="96000" tIns="96000" rIns="128000" bIns="144000" anchor="t" anchorCtr="0">
              <a:noAutofit/>
            </a:bodyPr>
            <a:lstStyle/>
            <a:p>
              <a:pPr marL="228600" marR="0" lvl="1" indent="-228600" algn="l" rtl="0">
                <a:lnSpc>
                  <a:spcPct val="90000"/>
                </a:lnSpc>
                <a:spcBef>
                  <a:spcPts val="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Worth their time</a:t>
              </a:r>
              <a:endParaRPr/>
            </a:p>
            <a:p>
              <a:pPr marL="228600" marR="0" lvl="1" indent="-228600" algn="l" rtl="0">
                <a:lnSpc>
                  <a:spcPct val="90000"/>
                </a:lnSpc>
                <a:spcBef>
                  <a:spcPts val="127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Informed their insight of student content-related understanding</a:t>
              </a:r>
              <a:endParaRPr/>
            </a:p>
            <a:p>
              <a:pPr marL="228600" marR="0" lvl="1" indent="-228600" algn="l" rtl="0">
                <a:lnSpc>
                  <a:spcPct val="90000"/>
                </a:lnSpc>
                <a:spcBef>
                  <a:spcPts val="127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Less sure if videos had an impact</a:t>
              </a:r>
              <a:endParaRPr/>
            </a:p>
          </p:txBody>
        </p:sp>
        <p:sp>
          <p:nvSpPr>
            <p:cNvPr id="617" name="Google Shape;617;g334922c28e2_0_45"/>
            <p:cNvSpPr/>
            <p:nvPr/>
          </p:nvSpPr>
          <p:spPr>
            <a:xfrm>
              <a:off x="5424211" y="448822"/>
              <a:ext cx="2377200" cy="742800"/>
            </a:xfrm>
            <a:prstGeom prst="rect">
              <a:avLst/>
            </a:prstGeom>
            <a:solidFill>
              <a:srgbClr val="264753"/>
            </a:solidFill>
            <a:ln w="12700" cap="flat" cmpd="sng">
              <a:solidFill>
                <a:srgbClr val="26475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g334922c28e2_0_45"/>
            <p:cNvSpPr txBox="1"/>
            <p:nvPr/>
          </p:nvSpPr>
          <p:spPr>
            <a:xfrm>
              <a:off x="5424211" y="448822"/>
              <a:ext cx="2377200" cy="7428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Adjustments and Adaptations</a:t>
              </a:r>
              <a:endParaRPr sz="2200">
                <a:solidFill>
                  <a:schemeClr val="lt1"/>
                </a:solidFill>
                <a:latin typeface="Arial"/>
                <a:ea typeface="Arial"/>
                <a:cs typeface="Arial"/>
                <a:sym typeface="Arial"/>
              </a:endParaRPr>
            </a:p>
          </p:txBody>
        </p:sp>
        <p:sp>
          <p:nvSpPr>
            <p:cNvPr id="619" name="Google Shape;619;g334922c28e2_0_45"/>
            <p:cNvSpPr/>
            <p:nvPr/>
          </p:nvSpPr>
          <p:spPr>
            <a:xfrm>
              <a:off x="5424211" y="1191501"/>
              <a:ext cx="2377200" cy="2480700"/>
            </a:xfrm>
            <a:prstGeom prst="rect">
              <a:avLst/>
            </a:prstGeom>
            <a:solidFill>
              <a:srgbClr val="CBCECF">
                <a:alpha val="89800"/>
              </a:srgbClr>
            </a:solidFill>
            <a:ln w="12700" cap="flat" cmpd="sng">
              <a:solidFill>
                <a:srgbClr val="CBCEC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g334922c28e2_0_45"/>
            <p:cNvSpPr txBox="1"/>
            <p:nvPr/>
          </p:nvSpPr>
          <p:spPr>
            <a:xfrm>
              <a:off x="5424211" y="1191501"/>
              <a:ext cx="2377200" cy="2480700"/>
            </a:xfrm>
            <a:prstGeom prst="rect">
              <a:avLst/>
            </a:prstGeom>
            <a:noFill/>
            <a:ln>
              <a:noFill/>
            </a:ln>
          </p:spPr>
          <p:txBody>
            <a:bodyPr spcFirstLastPara="1" wrap="square" lIns="96000" tIns="96000" rIns="128000" bIns="144000" anchor="t" anchorCtr="0">
              <a:noAutofit/>
            </a:bodyPr>
            <a:lstStyle/>
            <a:p>
              <a:pPr marL="228600" marR="0" lvl="1" indent="-228600" algn="l" rtl="0">
                <a:lnSpc>
                  <a:spcPct val="90000"/>
                </a:lnSpc>
                <a:spcBef>
                  <a:spcPts val="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Continued participation led to comfort to make adjustments</a:t>
              </a:r>
              <a:endParaRPr/>
            </a:p>
            <a:p>
              <a:pPr marL="228600" marR="0" lvl="1" indent="-228600" algn="l" rtl="0">
                <a:lnSpc>
                  <a:spcPct val="90000"/>
                </a:lnSpc>
                <a:spcBef>
                  <a:spcPts val="127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Adjustments often included change to pacing and focus of reflection questions</a:t>
              </a:r>
              <a:endParaRPr/>
            </a:p>
          </p:txBody>
        </p:sp>
        <p:sp>
          <p:nvSpPr>
            <p:cNvPr id="621" name="Google Shape;621;g334922c28e2_0_45"/>
            <p:cNvSpPr/>
            <p:nvPr/>
          </p:nvSpPr>
          <p:spPr>
            <a:xfrm>
              <a:off x="8134340" y="448822"/>
              <a:ext cx="2377200" cy="742800"/>
            </a:xfrm>
            <a:prstGeom prst="rect">
              <a:avLst/>
            </a:prstGeom>
            <a:solidFill>
              <a:srgbClr val="264753"/>
            </a:solidFill>
            <a:ln w="12700" cap="flat" cmpd="sng">
              <a:solidFill>
                <a:srgbClr val="26475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g334922c28e2_0_45"/>
            <p:cNvSpPr txBox="1"/>
            <p:nvPr/>
          </p:nvSpPr>
          <p:spPr>
            <a:xfrm>
              <a:off x="8134340" y="448822"/>
              <a:ext cx="2377200" cy="7428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a:solidFill>
                    <a:schemeClr val="lt1"/>
                  </a:solidFill>
                  <a:latin typeface="Arial"/>
                  <a:ea typeface="Arial"/>
                  <a:cs typeface="Arial"/>
                  <a:sym typeface="Arial"/>
                </a:rPr>
                <a:t>Data</a:t>
              </a:r>
              <a:endParaRPr/>
            </a:p>
          </p:txBody>
        </p:sp>
        <p:sp>
          <p:nvSpPr>
            <p:cNvPr id="623" name="Google Shape;623;g334922c28e2_0_45"/>
            <p:cNvSpPr/>
            <p:nvPr/>
          </p:nvSpPr>
          <p:spPr>
            <a:xfrm>
              <a:off x="8134340" y="1191501"/>
              <a:ext cx="2377200" cy="2480700"/>
            </a:xfrm>
            <a:prstGeom prst="rect">
              <a:avLst/>
            </a:prstGeom>
            <a:solidFill>
              <a:srgbClr val="CBCECF">
                <a:alpha val="89800"/>
              </a:srgbClr>
            </a:solidFill>
            <a:ln w="12700" cap="flat" cmpd="sng">
              <a:solidFill>
                <a:srgbClr val="CBCECF">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g334922c28e2_0_45"/>
            <p:cNvSpPr txBox="1"/>
            <p:nvPr/>
          </p:nvSpPr>
          <p:spPr>
            <a:xfrm>
              <a:off x="8134340" y="1191501"/>
              <a:ext cx="2377200" cy="2480700"/>
            </a:xfrm>
            <a:prstGeom prst="rect">
              <a:avLst/>
            </a:prstGeom>
            <a:noFill/>
            <a:ln>
              <a:noFill/>
            </a:ln>
          </p:spPr>
          <p:txBody>
            <a:bodyPr spcFirstLastPara="1" wrap="square" lIns="96000" tIns="96000" rIns="128000" bIns="144000" anchor="t" anchorCtr="0">
              <a:noAutofit/>
            </a:bodyPr>
            <a:lstStyle/>
            <a:p>
              <a:pPr marL="228600" marR="0" lvl="1" indent="-228600" algn="l" rtl="0">
                <a:lnSpc>
                  <a:spcPct val="90000"/>
                </a:lnSpc>
                <a:spcBef>
                  <a:spcPts val="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Attuned to course grades, rates of withdrawal and completion</a:t>
              </a:r>
              <a:endParaRPr/>
            </a:p>
            <a:p>
              <a:pPr marL="228600" marR="0" lvl="1" indent="-228600" algn="l" rtl="0">
                <a:lnSpc>
                  <a:spcPct val="90000"/>
                </a:lnSpc>
                <a:spcBef>
                  <a:spcPts val="1270"/>
                </a:spcBef>
                <a:spcAft>
                  <a:spcPts val="0"/>
                </a:spcAft>
                <a:buClr>
                  <a:schemeClr val="accent2"/>
                </a:buClr>
                <a:buSzPts val="1800"/>
                <a:buFont typeface="Arial"/>
                <a:buChar char="•"/>
              </a:pPr>
              <a:r>
                <a:rPr lang="en-US" sz="1800" b="0" i="0" u="none" strike="noStrike" cap="none">
                  <a:solidFill>
                    <a:srgbClr val="3F3F3F"/>
                  </a:solidFill>
                  <a:latin typeface="Arial"/>
                  <a:ea typeface="Arial"/>
                  <a:cs typeface="Arial"/>
                  <a:sym typeface="Arial"/>
                </a:rPr>
                <a:t>Identified student learning needs</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g334922c28e2_0_86"/>
          <p:cNvSpPr txBox="1">
            <a:spLocks noGrp="1"/>
          </p:cNvSpPr>
          <p:nvPr>
            <p:ph type="title"/>
          </p:nvPr>
        </p:nvSpPr>
        <p:spPr>
          <a:xfrm>
            <a:off x="147320" y="426085"/>
            <a:ext cx="10612200" cy="122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t>Insights from students</a:t>
            </a:r>
            <a:endParaRPr/>
          </a:p>
        </p:txBody>
      </p:sp>
      <p:sp>
        <p:nvSpPr>
          <p:cNvPr id="631" name="Google Shape;631;g334922c28e2_0_86"/>
          <p:cNvSpPr/>
          <p:nvPr/>
        </p:nvSpPr>
        <p:spPr>
          <a:xfrm>
            <a:off x="8206973" y="2065292"/>
            <a:ext cx="3342600" cy="2245500"/>
          </a:xfrm>
          <a:prstGeom prst="wedgeRoundRectCallout">
            <a:avLst>
              <a:gd name="adj1" fmla="val -33267"/>
              <a:gd name="adj2" fmla="val 74532"/>
              <a:gd name="adj3" fmla="val 16667"/>
            </a:avLst>
          </a:prstGeom>
          <a:solidFill>
            <a:schemeClr val="dk2"/>
          </a:solidFill>
          <a:ln>
            <a:noFill/>
          </a:ln>
          <a:effectLst>
            <a:outerShdw blurRad="57150" dist="19050" dir="5400000" algn="ctr" rotWithShape="0">
              <a:srgbClr val="000000">
                <a:alpha val="627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“I started a WhatsApp group for the class, only I think [with] 8 or so people. I was inspired by one of the videos to start the group.”</a:t>
            </a:r>
            <a:endParaRPr/>
          </a:p>
          <a:p>
            <a:pPr marL="0" marR="0" lvl="0" indent="0" algn="ctr" rtl="0">
              <a:spcBef>
                <a:spcPts val="0"/>
              </a:spcBef>
              <a:spcAft>
                <a:spcPts val="0"/>
              </a:spcAft>
              <a:buNone/>
            </a:pPr>
            <a:br>
              <a:rPr lang="en-US" sz="1600" b="1">
                <a:solidFill>
                  <a:schemeClr val="lt1"/>
                </a:solidFill>
                <a:latin typeface="Calibri"/>
                <a:ea typeface="Calibri"/>
                <a:cs typeface="Calibri"/>
                <a:sym typeface="Calibri"/>
              </a:rPr>
            </a:br>
            <a:r>
              <a:rPr lang="en-US" sz="1600" b="1">
                <a:solidFill>
                  <a:schemeClr val="lt1"/>
                </a:solidFill>
                <a:latin typeface="Calibri"/>
                <a:ea typeface="Calibri"/>
                <a:cs typeface="Calibri"/>
                <a:sym typeface="Calibri"/>
              </a:rPr>
              <a:t>- Student experiencing Video</a:t>
            </a:r>
            <a:endParaRPr/>
          </a:p>
        </p:txBody>
      </p:sp>
      <p:pic>
        <p:nvPicPr>
          <p:cNvPr id="632" name="Google Shape;632;g334922c28e2_0_86"/>
          <p:cNvPicPr preferRelativeResize="0"/>
          <p:nvPr/>
        </p:nvPicPr>
        <p:blipFill rotWithShape="1">
          <a:blip r:embed="rId3">
            <a:alphaModFix/>
          </a:blip>
          <a:srcRect/>
          <a:stretch/>
        </p:blipFill>
        <p:spPr>
          <a:xfrm>
            <a:off x="4436066" y="4645535"/>
            <a:ext cx="2400535" cy="2405268"/>
          </a:xfrm>
          <a:prstGeom prst="rect">
            <a:avLst/>
          </a:prstGeom>
          <a:noFill/>
          <a:ln>
            <a:noFill/>
          </a:ln>
        </p:spPr>
      </p:pic>
      <p:sp>
        <p:nvSpPr>
          <p:cNvPr id="633" name="Google Shape;633;g334922c28e2_0_86"/>
          <p:cNvSpPr/>
          <p:nvPr/>
        </p:nvSpPr>
        <p:spPr>
          <a:xfrm>
            <a:off x="147320" y="1904723"/>
            <a:ext cx="3837600" cy="2406000"/>
          </a:xfrm>
          <a:prstGeom prst="wedgeRoundRectCallout">
            <a:avLst>
              <a:gd name="adj1" fmla="val 36089"/>
              <a:gd name="adj2" fmla="val 77415"/>
              <a:gd name="adj3" fmla="val 16667"/>
            </a:avLst>
          </a:prstGeom>
          <a:solidFill>
            <a:srgbClr val="017895"/>
          </a:solidFill>
          <a:ln w="12700" cap="flat" cmpd="sng">
            <a:solidFill>
              <a:srgbClr val="101D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“Learning about other people and what they experience, and finding myself in that same boat.”</a:t>
            </a:r>
            <a:br>
              <a:rPr lang="en-US" sz="1600" b="1" dirty="0">
                <a:solidFill>
                  <a:schemeClr val="lt1"/>
                </a:solidFill>
                <a:latin typeface="Calibri"/>
                <a:ea typeface="Calibri"/>
                <a:cs typeface="Calibri"/>
                <a:sym typeface="Calibri"/>
              </a:rPr>
            </a:br>
            <a:endParaRPr sz="1600" b="1" i="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 Student experiencing Prompts + Video</a:t>
            </a:r>
            <a:endParaRPr sz="1600" b="1" dirty="0">
              <a:solidFill>
                <a:schemeClr val="lt1"/>
              </a:solidFill>
              <a:latin typeface="Calibri"/>
              <a:ea typeface="Calibri"/>
              <a:cs typeface="Calibri"/>
              <a:sym typeface="Calibri"/>
            </a:endParaRPr>
          </a:p>
        </p:txBody>
      </p:sp>
      <p:sp>
        <p:nvSpPr>
          <p:cNvPr id="634" name="Google Shape;634;g334922c28e2_0_86"/>
          <p:cNvSpPr/>
          <p:nvPr/>
        </p:nvSpPr>
        <p:spPr>
          <a:xfrm>
            <a:off x="4266775" y="1904724"/>
            <a:ext cx="3658500" cy="2538900"/>
          </a:xfrm>
          <a:prstGeom prst="wedgeRoundRectCallout">
            <a:avLst>
              <a:gd name="adj1" fmla="val 840"/>
              <a:gd name="adj2" fmla="val 78697"/>
              <a:gd name="adj3"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“That actually helped me think back on what I learned.”</a:t>
            </a:r>
            <a:endParaRPr sz="1600" b="1">
              <a:solidFill>
                <a:schemeClr val="lt1"/>
              </a:solidFill>
              <a:latin typeface="Calibri"/>
              <a:ea typeface="Calibri"/>
              <a:cs typeface="Calibri"/>
              <a:sym typeface="Calibri"/>
            </a:endParaRPr>
          </a:p>
          <a:p>
            <a:pPr marL="0" marR="0" lvl="0" indent="0" algn="ctr" rtl="0">
              <a:spcBef>
                <a:spcPts val="0"/>
              </a:spcBef>
              <a:spcAft>
                <a:spcPts val="0"/>
              </a:spcAft>
              <a:buNone/>
            </a:pPr>
            <a:endParaRPr sz="1600" b="1">
              <a:solidFill>
                <a:schemeClr val="lt1"/>
              </a:solidFill>
              <a:latin typeface="Calibri"/>
              <a:ea typeface="Calibri"/>
              <a:cs typeface="Calibri"/>
              <a:sym typeface="Calibri"/>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“What didn't you understand so well this week? … When I got asked that question I realized, ‘Oh, I really need to study this, because I didn't really understand it that well this week.’”</a:t>
            </a:r>
            <a:br>
              <a:rPr lang="en-US" sz="1600" b="1">
                <a:solidFill>
                  <a:schemeClr val="lt1"/>
                </a:solidFill>
                <a:latin typeface="Calibri"/>
                <a:ea typeface="Calibri"/>
                <a:cs typeface="Calibri"/>
                <a:sym typeface="Calibri"/>
              </a:rPr>
            </a:b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 Students experiencing Prompts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364616809b4_0_0"/>
          <p:cNvSpPr txBox="1">
            <a:spLocks noGrp="1"/>
          </p:cNvSpPr>
          <p:nvPr>
            <p:ph type="title"/>
          </p:nvPr>
        </p:nvSpPr>
        <p:spPr>
          <a:xfrm>
            <a:off x="838200" y="365125"/>
            <a:ext cx="966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Students have responded positively to the SDL stratgies</a:t>
            </a:r>
            <a:endParaRPr/>
          </a:p>
        </p:txBody>
      </p:sp>
      <p:sp>
        <p:nvSpPr>
          <p:cNvPr id="562" name="Google Shape;562;g364616809b4_0_0"/>
          <p:cNvSpPr txBox="1">
            <a:spLocks noGrp="1"/>
          </p:cNvSpPr>
          <p:nvPr>
            <p:ph type="body" idx="1"/>
          </p:nvPr>
        </p:nvSpPr>
        <p:spPr>
          <a:xfrm>
            <a:off x="742650" y="1690825"/>
            <a:ext cx="10515600" cy="4121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2400"/>
              <a:buNone/>
            </a:pPr>
            <a:r>
              <a:rPr lang="en-US" dirty="0"/>
              <a:t>Student video (</a:t>
            </a:r>
            <a:r>
              <a:rPr lang="en-US"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
                  </a:ext>
                </a:extLst>
              </a:rPr>
              <a:t>long version)</a:t>
            </a:r>
            <a:endParaRPr lang="en-US" dirty="0"/>
          </a:p>
          <a:p>
            <a:pPr marL="0" lvl="0" indent="0" algn="l" rtl="0">
              <a:lnSpc>
                <a:spcPct val="100000"/>
              </a:lnSpc>
              <a:spcBef>
                <a:spcPts val="1000"/>
              </a:spcBef>
              <a:spcAft>
                <a:spcPts val="0"/>
              </a:spcAft>
              <a:buSzPts val="2400"/>
              <a:buNone/>
            </a:pPr>
            <a:endParaRPr lang="en-US" dirty="0"/>
          </a:p>
          <a:p>
            <a:pPr marL="0" lvl="0" indent="0" algn="l" rtl="0">
              <a:lnSpc>
                <a:spcPct val="100000"/>
              </a:lnSpc>
              <a:spcBef>
                <a:spcPts val="1000"/>
              </a:spcBef>
              <a:spcAft>
                <a:spcPts val="0"/>
              </a:spcAft>
              <a:buSzPts val="2400"/>
              <a:buNone/>
            </a:pPr>
            <a:endParaRPr lang="en-US" dirty="0"/>
          </a:p>
        </p:txBody>
      </p:sp>
      <p:pic>
        <p:nvPicPr>
          <p:cNvPr id="3" name="Picture 2" descr="Link to video on student perspectives on SDL strategies: &#10;https://www.youtube.com/watch?v=RgUwrv0oQ4s">
            <a:hlinkClick r:id="rId3"/>
            <a:extLst>
              <a:ext uri="{FF2B5EF4-FFF2-40B4-BE49-F238E27FC236}">
                <a16:creationId xmlns:a16="http://schemas.microsoft.com/office/drawing/2014/main" id="{166F0265-58C0-6BD2-E1F3-6B4790FA488D}"/>
              </a:ext>
            </a:extLst>
          </p:cNvPr>
          <p:cNvPicPr>
            <a:picLocks noChangeAspect="1"/>
          </p:cNvPicPr>
          <p:nvPr/>
        </p:nvPicPr>
        <p:blipFill>
          <a:blip r:embed="rId4"/>
          <a:stretch>
            <a:fillRect/>
          </a:stretch>
        </p:blipFill>
        <p:spPr>
          <a:xfrm>
            <a:off x="97398" y="0"/>
            <a:ext cx="11997203" cy="607504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a:extLst>
            <a:ext uri="{FF2B5EF4-FFF2-40B4-BE49-F238E27FC236}">
              <a16:creationId xmlns:a16="http://schemas.microsoft.com/office/drawing/2014/main" id="{CF5EC80A-3D7E-DFD4-2DB7-57E1DE85A9BF}"/>
            </a:ext>
          </a:extLst>
        </p:cNvPr>
        <p:cNvGrpSpPr/>
        <p:nvPr/>
      </p:nvGrpSpPr>
      <p:grpSpPr>
        <a:xfrm>
          <a:off x="0" y="0"/>
          <a:ext cx="0" cy="0"/>
          <a:chOff x="0" y="0"/>
          <a:chExt cx="0" cy="0"/>
        </a:xfrm>
      </p:grpSpPr>
      <p:sp>
        <p:nvSpPr>
          <p:cNvPr id="415" name="Google Shape;415;p20">
            <a:extLst>
              <a:ext uri="{FF2B5EF4-FFF2-40B4-BE49-F238E27FC236}">
                <a16:creationId xmlns:a16="http://schemas.microsoft.com/office/drawing/2014/main" id="{7FD383AF-1383-83AA-0D8B-44A2DE3F778D}"/>
              </a:ext>
            </a:extLst>
          </p:cNvPr>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800"/>
              <a:buFont typeface="Arial"/>
              <a:buNone/>
            </a:pPr>
            <a:r>
              <a:rPr lang="en-US" dirty="0"/>
              <a:t>Discussion</a:t>
            </a:r>
            <a:endParaRPr dirty="0"/>
          </a:p>
        </p:txBody>
      </p:sp>
      <p:sp>
        <p:nvSpPr>
          <p:cNvPr id="416" name="Google Shape;416;p20">
            <a:extLst>
              <a:ext uri="{FF2B5EF4-FFF2-40B4-BE49-F238E27FC236}">
                <a16:creationId xmlns:a16="http://schemas.microsoft.com/office/drawing/2014/main" id="{84E873E8-18C6-5278-72AF-0F0EB2BFA4F8}"/>
              </a:ext>
            </a:extLst>
          </p:cNvPr>
          <p:cNvSpPr txBox="1">
            <a:spLocks noGrp="1"/>
          </p:cNvSpPr>
          <p:nvPr>
            <p:ph type="subTitle" idx="1"/>
          </p:nvPr>
        </p:nvSpPr>
        <p:spPr>
          <a:xfrm>
            <a:off x="485774" y="3603627"/>
            <a:ext cx="7803982" cy="17398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000"/>
              <a:buNone/>
            </a:pPr>
            <a:endParaRPr dirty="0"/>
          </a:p>
        </p:txBody>
      </p:sp>
    </p:spTree>
    <p:extLst>
      <p:ext uri="{BB962C8B-B14F-4D97-AF65-F5344CB8AC3E}">
        <p14:creationId xmlns:p14="http://schemas.microsoft.com/office/powerpoint/2010/main" val="359013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748515ac5c_0_149"/>
          <p:cNvSpPr txBox="1">
            <a:spLocks noGrp="1"/>
          </p:cNvSpPr>
          <p:nvPr>
            <p:ph type="title"/>
          </p:nvPr>
        </p:nvSpPr>
        <p:spPr>
          <a:xfrm>
            <a:off x="838200" y="365125"/>
            <a:ext cx="966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a:t>What is the Collaborative?</a:t>
            </a:r>
            <a:endParaRPr/>
          </a:p>
        </p:txBody>
      </p:sp>
      <p:sp>
        <p:nvSpPr>
          <p:cNvPr id="245" name="Google Shape;245;g3748515ac5c_0_149"/>
          <p:cNvSpPr txBox="1">
            <a:spLocks noGrp="1"/>
          </p:cNvSpPr>
          <p:nvPr>
            <p:ph type="body" idx="1"/>
          </p:nvPr>
        </p:nvSpPr>
        <p:spPr>
          <a:xfrm>
            <a:off x="6530986" y="1914024"/>
            <a:ext cx="5391300" cy="3450900"/>
          </a:xfrm>
          <a:prstGeom prst="rect">
            <a:avLst/>
          </a:prstGeom>
          <a:noFill/>
          <a:ln>
            <a:noFill/>
          </a:ln>
        </p:spPr>
        <p:txBody>
          <a:bodyPr spcFirstLastPara="1" wrap="square" lIns="91425" tIns="45700" rIns="91425" bIns="45700" anchor="t" anchorCtr="0">
            <a:normAutofit/>
          </a:bodyPr>
          <a:lstStyle/>
          <a:p>
            <a:pPr marL="0" lvl="0" indent="0" algn="ctr">
              <a:lnSpc>
                <a:spcPct val="90000"/>
              </a:lnSpc>
              <a:spcBef>
                <a:spcPts val="0"/>
              </a:spcBef>
              <a:buSzPts val="3060"/>
              <a:buNone/>
            </a:pPr>
            <a:r>
              <a:rPr lang="en-US" sz="2660" dirty="0">
                <a:solidFill>
                  <a:schemeClr val="accent1"/>
                </a:solidFill>
                <a:latin typeface="Arial"/>
                <a:ea typeface="Arial"/>
                <a:cs typeface="Arial"/>
                <a:sym typeface="Arial"/>
              </a:rPr>
              <a:t>An </a:t>
            </a:r>
            <a:r>
              <a:rPr lang="en-US" dirty="0"/>
              <a:t>Institute of Education Sciences (</a:t>
            </a:r>
            <a:r>
              <a:rPr lang="en-US" sz="2660" dirty="0">
                <a:solidFill>
                  <a:schemeClr val="accent1"/>
                </a:solidFill>
                <a:latin typeface="Arial"/>
                <a:ea typeface="Arial"/>
                <a:cs typeface="Arial"/>
                <a:sym typeface="Arial"/>
              </a:rPr>
              <a:t>IES)-funded research and capacity-building center that aims to study and improve how faculty </a:t>
            </a:r>
            <a:r>
              <a:rPr lang="en-US" sz="2660" b="1" dirty="0">
                <a:solidFill>
                  <a:schemeClr val="accent1"/>
                </a:solidFill>
                <a:latin typeface="Arial"/>
                <a:ea typeface="Arial"/>
                <a:cs typeface="Arial"/>
                <a:sym typeface="Arial"/>
              </a:rPr>
              <a:t>teach </a:t>
            </a:r>
            <a:r>
              <a:rPr lang="en-US" sz="2660" dirty="0">
                <a:solidFill>
                  <a:schemeClr val="accent1"/>
                </a:solidFill>
                <a:latin typeface="Arial"/>
                <a:ea typeface="Arial"/>
                <a:cs typeface="Arial"/>
                <a:sym typeface="Arial"/>
              </a:rPr>
              <a:t>and use </a:t>
            </a:r>
            <a:r>
              <a:rPr lang="en-US" sz="2660" b="1" dirty="0">
                <a:solidFill>
                  <a:schemeClr val="accent1"/>
                </a:solidFill>
                <a:latin typeface="Arial"/>
                <a:ea typeface="Arial"/>
                <a:cs typeface="Arial"/>
                <a:sym typeface="Arial"/>
              </a:rPr>
              <a:t>technology </a:t>
            </a:r>
            <a:r>
              <a:rPr lang="en-US" sz="2660" dirty="0">
                <a:solidFill>
                  <a:schemeClr val="accent1"/>
                </a:solidFill>
                <a:latin typeface="Arial"/>
                <a:ea typeface="Arial"/>
                <a:cs typeface="Arial"/>
                <a:sym typeface="Arial"/>
              </a:rPr>
              <a:t>to help students apply and strengthen</a:t>
            </a:r>
            <a:r>
              <a:rPr lang="en-US" sz="2660" b="1" dirty="0">
                <a:solidFill>
                  <a:schemeClr val="accent1"/>
                </a:solidFill>
                <a:latin typeface="Arial"/>
                <a:ea typeface="Arial"/>
                <a:cs typeface="Arial"/>
                <a:sym typeface="Arial"/>
              </a:rPr>
              <a:t> self-directed learning</a:t>
            </a:r>
            <a:r>
              <a:rPr lang="en-US" sz="2660" dirty="0">
                <a:solidFill>
                  <a:schemeClr val="accent1"/>
                </a:solidFill>
                <a:latin typeface="Arial"/>
                <a:ea typeface="Arial"/>
                <a:cs typeface="Arial"/>
                <a:sym typeface="Arial"/>
              </a:rPr>
              <a:t> in online STEM courses. </a:t>
            </a:r>
            <a:endParaRPr sz="2660" dirty="0">
              <a:solidFill>
                <a:schemeClr val="accent1"/>
              </a:solidFill>
            </a:endParaRPr>
          </a:p>
        </p:txBody>
      </p:sp>
      <p:pic>
        <p:nvPicPr>
          <p:cNvPr id="246" name="Google Shape;246;g3748515ac5c_0_149" descr="A map of the United States with pins marking Portland State University*, Macomb Community College, Bunker Hill Community College, Calbright College, Tulsa Community College, Virginia State University*, Odessa College*, Wake Technical Community College, and Palm Beach State College*. The colleges with asterisks are designated as minority serving institutions. "/>
          <p:cNvPicPr preferRelativeResize="0"/>
          <p:nvPr/>
        </p:nvPicPr>
        <p:blipFill rotWithShape="1">
          <a:blip r:embed="rId3">
            <a:alphaModFix/>
          </a:blip>
          <a:srcRect/>
          <a:stretch/>
        </p:blipFill>
        <p:spPr>
          <a:xfrm>
            <a:off x="181707" y="1914024"/>
            <a:ext cx="5914293" cy="3751532"/>
          </a:xfrm>
          <a:prstGeom prst="rect">
            <a:avLst/>
          </a:prstGeom>
          <a:noFill/>
          <a:ln>
            <a:noFill/>
          </a:ln>
        </p:spPr>
      </p:pic>
      <p:pic>
        <p:nvPicPr>
          <p:cNvPr id="247" name="Google Shape;247;g3748515ac5c_0_149" descr="SRI Education Logo "/>
          <p:cNvPicPr preferRelativeResize="0"/>
          <p:nvPr/>
        </p:nvPicPr>
        <p:blipFill rotWithShape="1">
          <a:blip r:embed="rId4">
            <a:alphaModFix/>
          </a:blip>
          <a:srcRect b="72116"/>
          <a:stretch/>
        </p:blipFill>
        <p:spPr>
          <a:xfrm>
            <a:off x="6096000" y="5202587"/>
            <a:ext cx="2647389" cy="720661"/>
          </a:xfrm>
          <a:prstGeom prst="rect">
            <a:avLst/>
          </a:prstGeom>
          <a:noFill/>
          <a:ln>
            <a:noFill/>
          </a:ln>
        </p:spPr>
      </p:pic>
      <p:pic>
        <p:nvPicPr>
          <p:cNvPr id="248" name="Google Shape;248;g3748515ac5c_0_149" descr="Achieving the Dream logo"/>
          <p:cNvPicPr preferRelativeResize="0"/>
          <p:nvPr/>
        </p:nvPicPr>
        <p:blipFill rotWithShape="1">
          <a:blip r:embed="rId4">
            <a:alphaModFix/>
          </a:blip>
          <a:srcRect l="5310" t="70922" r="-5308" b="-7314"/>
          <a:stretch/>
        </p:blipFill>
        <p:spPr>
          <a:xfrm>
            <a:off x="7598190" y="5917377"/>
            <a:ext cx="2647389" cy="940623"/>
          </a:xfrm>
          <a:prstGeom prst="rect">
            <a:avLst/>
          </a:prstGeom>
          <a:noFill/>
          <a:ln>
            <a:noFill/>
          </a:ln>
        </p:spPr>
      </p:pic>
      <p:pic>
        <p:nvPicPr>
          <p:cNvPr id="249" name="Google Shape;249;g3748515ac5c_0_149" descr="Community College Reserach Center (CCRC) Logo"/>
          <p:cNvPicPr preferRelativeResize="0"/>
          <p:nvPr/>
        </p:nvPicPr>
        <p:blipFill rotWithShape="1">
          <a:blip r:embed="rId4">
            <a:alphaModFix/>
          </a:blip>
          <a:srcRect t="31718" b="36985"/>
          <a:stretch/>
        </p:blipFill>
        <p:spPr>
          <a:xfrm>
            <a:off x="8898830" y="5150551"/>
            <a:ext cx="2647389" cy="8088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5" descr="&quot; &quot;"/>
          <p:cNvSpPr/>
          <p:nvPr/>
        </p:nvSpPr>
        <p:spPr>
          <a:xfrm>
            <a:off x="0" y="4792337"/>
            <a:ext cx="12192000" cy="2065663"/>
          </a:xfrm>
          <a:prstGeom prst="rect">
            <a:avLst/>
          </a:prstGeom>
          <a:solidFill>
            <a:schemeClr val="accent1"/>
          </a:solidFill>
          <a:ln w="12700" cap="flat" cmpd="sng">
            <a:solidFill>
              <a:srgbClr val="1D33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77" name="Google Shape;577;p55" descr="Postsecondary Teaching with Technology Collaborative logo"/>
          <p:cNvPicPr preferRelativeResize="0"/>
          <p:nvPr/>
        </p:nvPicPr>
        <p:blipFill rotWithShape="1">
          <a:blip r:embed="rId3">
            <a:alphaModFix/>
          </a:blip>
          <a:srcRect/>
          <a:stretch/>
        </p:blipFill>
        <p:spPr>
          <a:xfrm>
            <a:off x="4336715" y="3779844"/>
            <a:ext cx="3848928" cy="886487"/>
          </a:xfrm>
          <a:prstGeom prst="rect">
            <a:avLst/>
          </a:prstGeom>
          <a:noFill/>
          <a:ln>
            <a:noFill/>
          </a:ln>
        </p:spPr>
      </p:pic>
      <p:sp>
        <p:nvSpPr>
          <p:cNvPr id="578" name="Google Shape;578;p55"/>
          <p:cNvSpPr txBox="1"/>
          <p:nvPr/>
        </p:nvSpPr>
        <p:spPr>
          <a:xfrm>
            <a:off x="436094" y="1741953"/>
            <a:ext cx="5635051" cy="12738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600"/>
              <a:buFont typeface="Arial"/>
              <a:buNone/>
            </a:pPr>
            <a:r>
              <a:rPr lang="en-US" sz="2600" b="0" i="0" u="none" strike="noStrike" cap="none" dirty="0">
                <a:solidFill>
                  <a:schemeClr val="accent1"/>
                </a:solidFill>
                <a:latin typeface="Arial"/>
                <a:ea typeface="Arial"/>
                <a:cs typeface="Arial"/>
                <a:sym typeface="Arial"/>
              </a:rPr>
              <a:t>Visit us at </a:t>
            </a:r>
            <a:r>
              <a:rPr lang="en-US" sz="2600" b="0" i="0" u="sng" strike="noStrike" cap="none" dirty="0">
                <a:solidFill>
                  <a:srgbClr val="274368"/>
                </a:solidFill>
                <a:latin typeface="Arial"/>
                <a:ea typeface="Arial"/>
                <a:cs typeface="Arial"/>
                <a:sym typeface="Arial"/>
                <a:hlinkClick r:id="rId4">
                  <a:extLst>
                    <a:ext uri="{A12FA001-AC4F-418D-AE19-62706E023703}">
                      <ahyp:hlinkClr xmlns:ahyp="http://schemas.microsoft.com/office/drawing/2018/hyperlinkcolor" val="tx"/>
                    </a:ext>
                  </a:extLst>
                </a:hlinkClick>
              </a:rPr>
              <a:t>https://postseccollab.org</a:t>
            </a:r>
            <a:r>
              <a:rPr lang="en-US" sz="2600" b="0" i="0" u="sng" strike="noStrike" cap="none" dirty="0">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lang="en-US" sz="2600" b="0" i="0" u="sng" strike="noStrike" cap="none" dirty="0">
              <a:solidFill>
                <a:schemeClr val="accent1"/>
              </a:solidFill>
              <a:latin typeface="Arial"/>
              <a:ea typeface="Arial"/>
              <a:cs typeface="Arial"/>
              <a:sym typeface="Arial"/>
            </a:endParaRPr>
          </a:p>
          <a:p>
            <a:pPr marL="0" marR="0" lvl="0" indent="0" algn="ctr" rtl="0">
              <a:lnSpc>
                <a:spcPct val="90000"/>
              </a:lnSpc>
              <a:spcBef>
                <a:spcPts val="2400"/>
              </a:spcBef>
              <a:spcAft>
                <a:spcPts val="0"/>
              </a:spcAft>
              <a:buClr>
                <a:schemeClr val="accent1"/>
              </a:buClr>
              <a:buSzPts val="2600"/>
              <a:buFont typeface="Arial"/>
              <a:buNone/>
            </a:pPr>
            <a:r>
              <a:rPr lang="en-US" sz="2600" b="0" i="0" u="none" strike="noStrike" cap="none" dirty="0">
                <a:solidFill>
                  <a:schemeClr val="accent1"/>
                </a:solidFill>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4"/>
                  </a:ext>
                </a:extLst>
              </a:rPr>
              <a:t>Follow us on X: </a:t>
            </a:r>
            <a:r>
              <a:rPr lang="en-US" sz="2600" b="0" i="0" u="sng" strike="noStrike" cap="none" dirty="0">
                <a:solidFill>
                  <a:srgbClr val="274368"/>
                </a:solidFill>
                <a:latin typeface="Arial"/>
                <a:ea typeface="Arial"/>
                <a:cs typeface="Arial"/>
                <a:sym typeface="Arial"/>
                <a:hlinkClick r:id="rId5">
                  <a:extLst>
                    <a:ext uri="{A12FA001-AC4F-418D-AE19-62706E023703}">
                      <ahyp:hlinkClr xmlns:ahyp="http://schemas.microsoft.com/office/drawing/2018/hyperlinkcolor" val="tx"/>
                    </a:ext>
                  </a:extLst>
                </a:hlinkCli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a:t>
            </a:r>
            <a:r>
              <a:rPr lang="en-US" sz="2600" b="0" i="0" u="sng" strike="noStrike" cap="none" dirty="0">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6"/>
                  </a:ext>
                </a:extLst>
              </a:rPr>
              <a:t>PostsecCollab</a:t>
            </a:r>
            <a:endParaRPr lang="en-US" sz="2600" b="0" i="0" u="none" strike="noStrike" cap="none" dirty="0">
              <a:solidFill>
                <a:schemeClr val="accent1"/>
              </a:solidFill>
              <a:latin typeface="Arial"/>
              <a:ea typeface="Arial"/>
              <a:cs typeface="Arial"/>
              <a:sym typeface="Arial"/>
            </a:endParaRPr>
          </a:p>
        </p:txBody>
      </p:sp>
      <p:sp>
        <p:nvSpPr>
          <p:cNvPr id="579" name="Google Shape;579;p55"/>
          <p:cNvSpPr txBox="1"/>
          <p:nvPr/>
        </p:nvSpPr>
        <p:spPr>
          <a:xfrm>
            <a:off x="981403" y="6041353"/>
            <a:ext cx="10204232" cy="6400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The research reported here was supported by the Institute of Education Sciences, U.S. Department of Education, through Grant R305C210003 to SRI International. The opinions expressed are those of the authors and do not represent views of the Institute or the U.S. Department of Education. </a:t>
            </a:r>
            <a:endParaRPr lang="en-US" sz="1200" b="1" i="0" u="none" strike="noStrike" cap="none">
              <a:solidFill>
                <a:schemeClr val="lt1"/>
              </a:solidFill>
              <a:latin typeface="Arial"/>
              <a:ea typeface="Arial"/>
              <a:cs typeface="Arial"/>
            </a:endParaRPr>
          </a:p>
        </p:txBody>
      </p:sp>
      <p:sp>
        <p:nvSpPr>
          <p:cNvPr id="580" name="Google Shape;580;p55"/>
          <p:cNvSpPr txBox="1">
            <a:spLocks noGrp="1"/>
          </p:cNvSpPr>
          <p:nvPr>
            <p:ph type="title" idx="4294967295"/>
          </p:nvPr>
        </p:nvSpPr>
        <p:spPr>
          <a:xfrm>
            <a:off x="825719" y="416390"/>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accent2"/>
              </a:buClr>
              <a:buSzPts val="4400"/>
              <a:buFont typeface="Arial"/>
              <a:buNone/>
            </a:pPr>
            <a:r>
              <a:rPr lang="en-US" b="1"/>
              <a:t>Thank you</a:t>
            </a:r>
            <a:endParaRPr lang="en-US"/>
          </a:p>
        </p:txBody>
      </p:sp>
      <p:pic>
        <p:nvPicPr>
          <p:cNvPr id="581" name="Google Shape;581;p55" descr="IES logo"/>
          <p:cNvPicPr preferRelativeResize="0"/>
          <p:nvPr/>
        </p:nvPicPr>
        <p:blipFill rotWithShape="1">
          <a:blip r:embed="rId6">
            <a:alphaModFix/>
          </a:blip>
          <a:srcRect/>
          <a:stretch/>
        </p:blipFill>
        <p:spPr>
          <a:xfrm>
            <a:off x="436094" y="5182041"/>
            <a:ext cx="2318198" cy="548640"/>
          </a:xfrm>
          <a:prstGeom prst="rect">
            <a:avLst/>
          </a:prstGeom>
          <a:noFill/>
          <a:ln>
            <a:noFill/>
          </a:ln>
        </p:spPr>
      </p:pic>
      <p:pic>
        <p:nvPicPr>
          <p:cNvPr id="582" name="Google Shape;582;p55" descr="Achieving the Dream logo"/>
          <p:cNvPicPr preferRelativeResize="0"/>
          <p:nvPr/>
        </p:nvPicPr>
        <p:blipFill rotWithShape="1">
          <a:blip r:embed="rId7">
            <a:alphaModFix/>
          </a:blip>
          <a:srcRect/>
          <a:stretch/>
        </p:blipFill>
        <p:spPr>
          <a:xfrm>
            <a:off x="9845022" y="5090601"/>
            <a:ext cx="1969476" cy="640080"/>
          </a:xfrm>
          <a:prstGeom prst="rect">
            <a:avLst/>
          </a:prstGeom>
          <a:noFill/>
          <a:ln>
            <a:noFill/>
          </a:ln>
        </p:spPr>
      </p:pic>
      <p:pic>
        <p:nvPicPr>
          <p:cNvPr id="583" name="Google Shape;583;p55" descr="SRI Education logo"/>
          <p:cNvPicPr preferRelativeResize="0"/>
          <p:nvPr/>
        </p:nvPicPr>
        <p:blipFill rotWithShape="1">
          <a:blip r:embed="rId8">
            <a:alphaModFix/>
          </a:blip>
          <a:srcRect/>
          <a:stretch/>
        </p:blipFill>
        <p:spPr>
          <a:xfrm>
            <a:off x="3694800" y="5273481"/>
            <a:ext cx="2019300" cy="457200"/>
          </a:xfrm>
          <a:prstGeom prst="rect">
            <a:avLst/>
          </a:prstGeom>
          <a:noFill/>
          <a:ln>
            <a:noFill/>
          </a:ln>
        </p:spPr>
      </p:pic>
      <p:pic>
        <p:nvPicPr>
          <p:cNvPr id="584" name="Google Shape;584;p55" descr="Community College Reserch Center (CCRC) logo"/>
          <p:cNvPicPr preferRelativeResize="0"/>
          <p:nvPr/>
        </p:nvPicPr>
        <p:blipFill rotWithShape="1">
          <a:blip r:embed="rId9">
            <a:alphaModFix/>
          </a:blip>
          <a:srcRect/>
          <a:stretch/>
        </p:blipFill>
        <p:spPr>
          <a:xfrm>
            <a:off x="6654608" y="5273481"/>
            <a:ext cx="2249905" cy="457200"/>
          </a:xfrm>
          <a:prstGeom prst="rect">
            <a:avLst/>
          </a:prstGeom>
          <a:noFill/>
          <a:ln>
            <a:noFill/>
          </a:ln>
        </p:spPr>
      </p:pic>
      <p:pic>
        <p:nvPicPr>
          <p:cNvPr id="2" name="Picture 1" descr="QR code to request more information about the event https://app.smartsheet.com/b/form/42b655760674401595a963bc6e0f8b73">
            <a:extLst>
              <a:ext uri="{FF2B5EF4-FFF2-40B4-BE49-F238E27FC236}">
                <a16:creationId xmlns:a16="http://schemas.microsoft.com/office/drawing/2014/main" id="{7FB2AE97-E293-F96D-6528-AAD21B7AB723}"/>
              </a:ext>
            </a:extLst>
          </p:cNvPr>
          <p:cNvPicPr>
            <a:picLocks noChangeAspect="1"/>
          </p:cNvPicPr>
          <p:nvPr/>
        </p:nvPicPr>
        <p:blipFill>
          <a:blip r:embed="rId10"/>
          <a:stretch>
            <a:fillRect/>
          </a:stretch>
        </p:blipFill>
        <p:spPr>
          <a:xfrm>
            <a:off x="8739512" y="483810"/>
            <a:ext cx="2466025" cy="2467429"/>
          </a:xfrm>
          <a:prstGeom prst="rect">
            <a:avLst/>
          </a:prstGeom>
        </p:spPr>
      </p:pic>
      <p:sp>
        <p:nvSpPr>
          <p:cNvPr id="3" name="Google Shape;578;p55">
            <a:extLst>
              <a:ext uri="{FF2B5EF4-FFF2-40B4-BE49-F238E27FC236}">
                <a16:creationId xmlns:a16="http://schemas.microsoft.com/office/drawing/2014/main" id="{5BD80251-7CAA-CAD1-772A-B2AA2B0D6D55}"/>
              </a:ext>
            </a:extLst>
          </p:cNvPr>
          <p:cNvSpPr txBox="1"/>
          <p:nvPr/>
        </p:nvSpPr>
        <p:spPr>
          <a:xfrm>
            <a:off x="7027998" y="3145000"/>
            <a:ext cx="5635051" cy="1273844"/>
          </a:xfrm>
          <a:prstGeom prst="rect">
            <a:avLst/>
          </a:prstGeom>
          <a:noFill/>
          <a:ln>
            <a:noFill/>
          </a:ln>
        </p:spPr>
        <p:txBody>
          <a:bodyPr spcFirstLastPara="1" wrap="square" lIns="91425" tIns="45700" rIns="91425" bIns="45700" anchor="t" anchorCtr="0">
            <a:noAutofit/>
          </a:bodyPr>
          <a:lstStyle/>
          <a:p>
            <a:pPr algn="ctr">
              <a:lnSpc>
                <a:spcPct val="90000"/>
              </a:lnSpc>
            </a:pPr>
            <a:r>
              <a:rPr lang="en-US" sz="2600">
                <a:solidFill>
                  <a:schemeClr val="accent1"/>
                </a:solidFill>
              </a:rPr>
              <a:t>Interested in learning more? </a:t>
            </a:r>
            <a:endParaRPr lang="en-US">
              <a:solidFill>
                <a:schemeClr val="accent1"/>
              </a:solidFill>
            </a:endParaRPr>
          </a:p>
          <a:p>
            <a:pPr algn="ctr">
              <a:lnSpc>
                <a:spcPct val="90000"/>
              </a:lnSpc>
            </a:pPr>
            <a:r>
              <a:rPr lang="en-US" sz="2600">
                <a:solidFill>
                  <a:schemeClr val="accent1"/>
                </a:solidFill>
              </a:rPr>
              <a:t>Fill out this form!</a:t>
            </a:r>
            <a:endParaRPr lang="en-US">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
          <p:cNvSpPr txBox="1">
            <a:spLocks noGrp="1"/>
          </p:cNvSpPr>
          <p:nvPr>
            <p:ph type="ctrTitle"/>
          </p:nvPr>
        </p:nvSpPr>
        <p:spPr>
          <a:xfrm>
            <a:off x="485774" y="0"/>
            <a:ext cx="7803983" cy="3255962"/>
          </a:xfrm>
          <a:prstGeom prst="rect">
            <a:avLst/>
          </a:prstGeom>
          <a:noFill/>
          <a:ln>
            <a:noFill/>
          </a:ln>
        </p:spPr>
        <p:txBody>
          <a:bodyPr spcFirstLastPara="1" wrap="square" lIns="91425" tIns="45700" rIns="91425" bIns="45700" anchor="b" anchorCtr="0">
            <a:normAutofit/>
          </a:bodyPr>
          <a:lstStyle/>
          <a:p>
            <a:r>
              <a:rPr lang="en-US" dirty="0">
                <a:solidFill>
                  <a:srgbClr val="FFFFFF"/>
                </a:solidFill>
                <a:ea typeface="Calibri"/>
              </a:rPr>
              <a:t>Why focus on self-directed learning (SDL) in online courses?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3748515ac5c_0_187"/>
          <p:cNvSpPr txBox="1">
            <a:spLocks noGrp="1"/>
          </p:cNvSpPr>
          <p:nvPr>
            <p:ph type="title"/>
          </p:nvPr>
        </p:nvSpPr>
        <p:spPr>
          <a:xfrm>
            <a:off x="841248" y="256032"/>
            <a:ext cx="10506600" cy="1014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4400"/>
              <a:buFont typeface="Arial"/>
              <a:buNone/>
            </a:pPr>
            <a:r>
              <a:rPr lang="en-US"/>
              <a:t>Online learning challenges</a:t>
            </a:r>
            <a:endParaRPr/>
          </a:p>
        </p:txBody>
      </p:sp>
      <p:grpSp>
        <p:nvGrpSpPr>
          <p:cNvPr id="277" name="Google Shape;277;g3748515ac5c_0_187" descr="Figure showing research around challenges in online courses. "/>
          <p:cNvGrpSpPr/>
          <p:nvPr/>
        </p:nvGrpSpPr>
        <p:grpSpPr>
          <a:xfrm>
            <a:off x="838200" y="1723065"/>
            <a:ext cx="10515631" cy="4356989"/>
            <a:chOff x="0" y="0"/>
            <a:chExt cx="10515631" cy="4356989"/>
          </a:xfrm>
        </p:grpSpPr>
        <p:sp>
          <p:nvSpPr>
            <p:cNvPr id="278" name="Google Shape;278;g3748515ac5c_0_187"/>
            <p:cNvSpPr/>
            <p:nvPr/>
          </p:nvSpPr>
          <p:spPr>
            <a:xfrm>
              <a:off x="0" y="0"/>
              <a:ext cx="10515600" cy="1244700"/>
            </a:xfrm>
            <a:prstGeom prst="roundRect">
              <a:avLst>
                <a:gd name="adj" fmla="val 10000"/>
              </a:avLst>
            </a:prstGeom>
            <a:solidFill>
              <a:srgbClr val="1E8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9" name="Google Shape;279;g3748515ac5c_0_187"/>
            <p:cNvSpPr/>
            <p:nvPr/>
          </p:nvSpPr>
          <p:spPr>
            <a:xfrm>
              <a:off x="376522" y="280590"/>
              <a:ext cx="684600" cy="6846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g3748515ac5c_0_187"/>
            <p:cNvSpPr/>
            <p:nvPr/>
          </p:nvSpPr>
          <p:spPr>
            <a:xfrm>
              <a:off x="1437631" y="531"/>
              <a:ext cx="9078000" cy="12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1" name="Google Shape;281;g3748515ac5c_0_187"/>
            <p:cNvSpPr txBox="1"/>
            <p:nvPr/>
          </p:nvSpPr>
          <p:spPr>
            <a:xfrm>
              <a:off x="1437631" y="531"/>
              <a:ext cx="9078000" cy="1244700"/>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500"/>
                <a:buFont typeface="Arial"/>
                <a:buNone/>
              </a:pPr>
              <a:r>
                <a:rPr lang="en-US" sz="2500" b="0" i="0" u="none" strike="noStrike" cap="none" dirty="0">
                  <a:solidFill>
                    <a:schemeClr val="lt1"/>
                  </a:solidFill>
                  <a:latin typeface="Arial" panose="020B0604020202020204" pitchFamily="34" charset="0"/>
                  <a:cs typeface="Arial" panose="020B0604020202020204" pitchFamily="34" charset="0"/>
                  <a:sym typeface="Arial"/>
                </a:rPr>
                <a:t>Student outcomes are generally worse in online courses and degree programs than in comparable face-to-face ones</a:t>
              </a:r>
              <a:endParaRPr sz="1400" b="0" i="0" u="none" strike="noStrike" cap="none" dirty="0">
                <a:solidFill>
                  <a:schemeClr val="lt1"/>
                </a:solidFill>
                <a:latin typeface="Arial" panose="020B0604020202020204" pitchFamily="34" charset="0"/>
                <a:cs typeface="Arial" panose="020B0604020202020204" pitchFamily="34" charset="0"/>
                <a:sym typeface="Arial"/>
              </a:endParaRPr>
            </a:p>
          </p:txBody>
        </p:sp>
        <p:sp>
          <p:nvSpPr>
            <p:cNvPr id="282" name="Google Shape;282;g3748515ac5c_0_187"/>
            <p:cNvSpPr/>
            <p:nvPr/>
          </p:nvSpPr>
          <p:spPr>
            <a:xfrm>
              <a:off x="0" y="1556410"/>
              <a:ext cx="10515600" cy="1244700"/>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g3748515ac5c_0_187"/>
            <p:cNvSpPr/>
            <p:nvPr/>
          </p:nvSpPr>
          <p:spPr>
            <a:xfrm>
              <a:off x="376522" y="1836468"/>
              <a:ext cx="684600" cy="6846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g3748515ac5c_0_187"/>
            <p:cNvSpPr/>
            <p:nvPr/>
          </p:nvSpPr>
          <p:spPr>
            <a:xfrm>
              <a:off x="1437631" y="1556410"/>
              <a:ext cx="9078000" cy="12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5" name="Google Shape;285;g3748515ac5c_0_187"/>
            <p:cNvSpPr txBox="1"/>
            <p:nvPr/>
          </p:nvSpPr>
          <p:spPr>
            <a:xfrm>
              <a:off x="1437631" y="1556410"/>
              <a:ext cx="9078000" cy="1244700"/>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500"/>
                <a:buFont typeface="Arial"/>
                <a:buNone/>
              </a:pPr>
              <a:r>
                <a:rPr lang="en-US" sz="2500" b="0" i="0" u="none" strike="noStrike" cap="none" dirty="0">
                  <a:solidFill>
                    <a:schemeClr val="lt1"/>
                  </a:solidFill>
                  <a:latin typeface="Arial" panose="020B0604020202020204" pitchFamily="34" charset="0"/>
                  <a:cs typeface="Arial" panose="020B0604020202020204" pitchFamily="34" charset="0"/>
                  <a:sym typeface="Arial"/>
                </a:rPr>
                <a:t>Less engagement and interaction in online environments</a:t>
              </a:r>
              <a:endParaRPr sz="1400" b="0" i="0" u="none" strike="noStrike" cap="none" dirty="0">
                <a:solidFill>
                  <a:schemeClr val="lt1"/>
                </a:solidFill>
                <a:latin typeface="Arial" panose="020B0604020202020204" pitchFamily="34" charset="0"/>
                <a:cs typeface="Arial" panose="020B0604020202020204" pitchFamily="34" charset="0"/>
                <a:sym typeface="Arial"/>
              </a:endParaRPr>
            </a:p>
          </p:txBody>
        </p:sp>
        <p:sp>
          <p:nvSpPr>
            <p:cNvPr id="286" name="Google Shape;286;g3748515ac5c_0_187"/>
            <p:cNvSpPr/>
            <p:nvPr/>
          </p:nvSpPr>
          <p:spPr>
            <a:xfrm>
              <a:off x="0" y="3112289"/>
              <a:ext cx="10515600" cy="1244700"/>
            </a:xfrm>
            <a:prstGeom prst="roundRect">
              <a:avLst>
                <a:gd name="adj" fmla="val 10000"/>
              </a:avLst>
            </a:prstGeom>
            <a:solidFill>
              <a:srgbClr val="00A0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7" name="Google Shape;287;g3748515ac5c_0_187"/>
            <p:cNvSpPr/>
            <p:nvPr/>
          </p:nvSpPr>
          <p:spPr>
            <a:xfrm>
              <a:off x="376522" y="3392347"/>
              <a:ext cx="684600" cy="6846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g3748515ac5c_0_187"/>
            <p:cNvSpPr/>
            <p:nvPr/>
          </p:nvSpPr>
          <p:spPr>
            <a:xfrm>
              <a:off x="1437631" y="3112289"/>
              <a:ext cx="9078000" cy="124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9" name="Google Shape;289;g3748515ac5c_0_187"/>
            <p:cNvSpPr txBox="1"/>
            <p:nvPr/>
          </p:nvSpPr>
          <p:spPr>
            <a:xfrm>
              <a:off x="1437631" y="3112289"/>
              <a:ext cx="9078000" cy="1244700"/>
            </a:xfrm>
            <a:prstGeom prst="rect">
              <a:avLst/>
            </a:prstGeom>
            <a:noFill/>
            <a:ln>
              <a:noFill/>
            </a:ln>
          </p:spPr>
          <p:txBody>
            <a:bodyPr spcFirstLastPara="1" wrap="square" lIns="131725" tIns="131725" rIns="131725" bIns="131725" anchor="ctr" anchorCtr="0">
              <a:noAutofit/>
            </a:bodyPr>
            <a:lstStyle/>
            <a:p>
              <a:pPr marL="0" marR="0" lvl="0" indent="0" algn="l" rtl="0">
                <a:lnSpc>
                  <a:spcPct val="100000"/>
                </a:lnSpc>
                <a:spcBef>
                  <a:spcPts val="0"/>
                </a:spcBef>
                <a:spcAft>
                  <a:spcPts val="0"/>
                </a:spcAft>
                <a:buClr>
                  <a:schemeClr val="dk1"/>
                </a:buClr>
                <a:buSzPts val="2500"/>
                <a:buFont typeface="Arial"/>
                <a:buNone/>
              </a:pPr>
              <a:r>
                <a:rPr lang="en-US" sz="2500" b="0" i="0" u="none" strike="noStrike" cap="none" dirty="0">
                  <a:solidFill>
                    <a:schemeClr val="lt1"/>
                  </a:solidFill>
                  <a:latin typeface="Arial" panose="020B0604020202020204" pitchFamily="34" charset="0"/>
                  <a:cs typeface="Arial" panose="020B0604020202020204" pitchFamily="34" charset="0"/>
                  <a:sym typeface="Arial"/>
                </a:rPr>
                <a:t>Key factors: Greater demands on students’ self-directed learning capacities; need for belonging and community</a:t>
              </a:r>
              <a:endParaRPr sz="2500" b="0" i="0" u="none" strike="noStrike" cap="none" dirty="0">
                <a:solidFill>
                  <a:schemeClr val="lt1"/>
                </a:solidFill>
                <a:latin typeface="Arial" panose="020B0604020202020204" pitchFamily="34" charset="0"/>
                <a:cs typeface="Arial" panose="020B0604020202020204" pitchFamily="34" charset="0"/>
                <a:sym typeface="Arial"/>
              </a:endParaRPr>
            </a:p>
          </p:txBody>
        </p:sp>
      </p:grpSp>
      <p:sp>
        <p:nvSpPr>
          <p:cNvPr id="290" name="Google Shape;290;g3748515ac5c_0_187"/>
          <p:cNvSpPr txBox="1"/>
          <p:nvPr/>
        </p:nvSpPr>
        <p:spPr>
          <a:xfrm>
            <a:off x="5673073" y="6355750"/>
            <a:ext cx="5534100" cy="2463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(e.g., Altindag et al., 2021; Brown et al., 2024; Xu &amp; Jaggars, 2014;Yarnall et al., 2023)</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65349bc778_0_0"/>
          <p:cNvSpPr txBox="1">
            <a:spLocks noGrp="1"/>
          </p:cNvSpPr>
          <p:nvPr>
            <p:ph type="title"/>
          </p:nvPr>
        </p:nvSpPr>
        <p:spPr>
          <a:xfrm>
            <a:off x="838200" y="365125"/>
            <a:ext cx="9667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Students face particular challenges in STEM learning</a:t>
            </a:r>
            <a:endParaRPr dirty="0"/>
          </a:p>
        </p:txBody>
      </p:sp>
      <p:sp>
        <p:nvSpPr>
          <p:cNvPr id="296" name="Google Shape;296;g365349bc778_0_0"/>
          <p:cNvSpPr txBox="1"/>
          <p:nvPr/>
        </p:nvSpPr>
        <p:spPr>
          <a:xfrm>
            <a:off x="338894" y="2127848"/>
            <a:ext cx="3168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chemeClr val="dk1"/>
                </a:solidFill>
                <a:latin typeface="Arial"/>
                <a:ea typeface="Arial"/>
                <a:cs typeface="Arial"/>
                <a:sym typeface="Arial"/>
              </a:rPr>
              <a:t>Environmental factors</a:t>
            </a:r>
            <a:endParaRPr sz="1400" b="0" i="0" u="none" strike="noStrike" cap="none" dirty="0">
              <a:solidFill>
                <a:srgbClr val="000000"/>
              </a:solidFill>
              <a:latin typeface="Arial"/>
              <a:ea typeface="Arial"/>
              <a:cs typeface="Arial"/>
              <a:sym typeface="Arial"/>
            </a:endParaRPr>
          </a:p>
        </p:txBody>
      </p:sp>
      <p:sp>
        <p:nvSpPr>
          <p:cNvPr id="297" name="Google Shape;297;g365349bc778_0_0"/>
          <p:cNvSpPr txBox="1"/>
          <p:nvPr/>
        </p:nvSpPr>
        <p:spPr>
          <a:xfrm>
            <a:off x="338895" y="2726440"/>
            <a:ext cx="3448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Individual sink-or-swim culture</a:t>
            </a:r>
            <a:endParaRPr sz="1400" b="0" i="0" u="none" strike="noStrike" cap="none" dirty="0">
              <a:solidFill>
                <a:srgbClr val="000000"/>
              </a:solidFill>
              <a:latin typeface="Arial"/>
              <a:ea typeface="Arial"/>
              <a:cs typeface="Arial"/>
              <a:sym typeface="Arial"/>
            </a:endParaRPr>
          </a:p>
        </p:txBody>
      </p:sp>
      <p:sp>
        <p:nvSpPr>
          <p:cNvPr id="298" name="Google Shape;298;g365349bc778_0_0"/>
          <p:cNvSpPr txBox="1"/>
          <p:nvPr/>
        </p:nvSpPr>
        <p:spPr>
          <a:xfrm>
            <a:off x="338894" y="3490230"/>
            <a:ext cx="30894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Content-heavy courses</a:t>
            </a:r>
            <a:endParaRPr sz="1400" b="0" i="0" u="none" strike="noStrike" cap="none" dirty="0">
              <a:solidFill>
                <a:srgbClr val="000000"/>
              </a:solidFill>
              <a:latin typeface="Arial"/>
              <a:ea typeface="Arial"/>
              <a:cs typeface="Arial"/>
              <a:sym typeface="Arial"/>
            </a:endParaRPr>
          </a:p>
        </p:txBody>
      </p:sp>
      <p:sp>
        <p:nvSpPr>
          <p:cNvPr id="299" name="Google Shape;299;g365349bc778_0_0"/>
          <p:cNvSpPr txBox="1"/>
          <p:nvPr/>
        </p:nvSpPr>
        <p:spPr>
          <a:xfrm>
            <a:off x="338894" y="4074277"/>
            <a:ext cx="3623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Unclear personal relevance</a:t>
            </a:r>
            <a:endParaRPr sz="1400" b="0" i="0" u="none" strike="noStrike" cap="none" dirty="0">
              <a:solidFill>
                <a:srgbClr val="000000"/>
              </a:solidFill>
              <a:latin typeface="Arial"/>
              <a:ea typeface="Arial"/>
              <a:cs typeface="Arial"/>
              <a:sym typeface="Arial"/>
            </a:endParaRPr>
          </a:p>
        </p:txBody>
      </p:sp>
      <p:sp>
        <p:nvSpPr>
          <p:cNvPr id="300" name="Google Shape;300;g365349bc778_0_0"/>
          <p:cNvSpPr txBox="1"/>
          <p:nvPr/>
        </p:nvSpPr>
        <p:spPr>
          <a:xfrm>
            <a:off x="8404698" y="3211288"/>
            <a:ext cx="2352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Stereotype threat</a:t>
            </a:r>
            <a:endParaRPr sz="1400" b="0" i="0" u="none" strike="noStrike" cap="none">
              <a:solidFill>
                <a:srgbClr val="000000"/>
              </a:solidFill>
              <a:latin typeface="Arial"/>
              <a:ea typeface="Arial"/>
              <a:cs typeface="Arial"/>
              <a:sym typeface="Arial"/>
            </a:endParaRPr>
          </a:p>
        </p:txBody>
      </p:sp>
      <p:sp>
        <p:nvSpPr>
          <p:cNvPr id="301" name="Google Shape;301;g365349bc778_0_0"/>
          <p:cNvSpPr txBox="1"/>
          <p:nvPr/>
        </p:nvSpPr>
        <p:spPr>
          <a:xfrm>
            <a:off x="8419075" y="3703352"/>
            <a:ext cx="32721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Feelings of isolation </a:t>
            </a:r>
            <a:endParaRPr sz="2200" b="0" i="0" u="none" strike="noStrike" cap="none">
              <a:solidFill>
                <a:schemeClr val="dk1"/>
              </a:solidFill>
              <a:latin typeface="Arial"/>
              <a:ea typeface="Arial"/>
              <a:cs typeface="Arial"/>
              <a:sym typeface="Arial"/>
            </a:endParaRPr>
          </a:p>
        </p:txBody>
      </p:sp>
      <p:pic>
        <p:nvPicPr>
          <p:cNvPr id="302" name="Google Shape;302;g365349bc778_0_0" descr="&quot; &quot;"/>
          <p:cNvPicPr preferRelativeResize="0"/>
          <p:nvPr/>
        </p:nvPicPr>
        <p:blipFill rotWithShape="1">
          <a:blip r:embed="rId3">
            <a:alphaModFix/>
          </a:blip>
          <a:srcRect l="21935"/>
          <a:stretch/>
        </p:blipFill>
        <p:spPr>
          <a:xfrm>
            <a:off x="3998564" y="2357403"/>
            <a:ext cx="4194869" cy="3428998"/>
          </a:xfrm>
          <a:prstGeom prst="rect">
            <a:avLst/>
          </a:prstGeom>
          <a:noFill/>
          <a:ln>
            <a:noFill/>
          </a:ln>
        </p:spPr>
      </p:pic>
      <p:sp>
        <p:nvSpPr>
          <p:cNvPr id="303" name="Google Shape;303;g365349bc778_0_0"/>
          <p:cNvSpPr txBox="1"/>
          <p:nvPr/>
        </p:nvSpPr>
        <p:spPr>
          <a:xfrm>
            <a:off x="2811487" y="6369764"/>
            <a:ext cx="88731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chemeClr val="dk1"/>
                </a:solidFill>
                <a:latin typeface="Arial"/>
                <a:ea typeface="Arial"/>
                <a:cs typeface="Arial"/>
                <a:sym typeface="Arial"/>
              </a:rPr>
              <a:t>(Hatfield et al., 2022; Murdock-Perriera et al., 2019; National Academies of Sciences, Engineering, and Medicine, 2025; Steele, 2010; Yarnall et al., 2023)</a:t>
            </a:r>
            <a:endParaRPr sz="1400" b="0" i="0" u="none" strike="noStrike" cap="none">
              <a:solidFill>
                <a:schemeClr val="dk1"/>
              </a:solidFill>
              <a:latin typeface="Arial"/>
              <a:ea typeface="Arial"/>
              <a:cs typeface="Arial"/>
              <a:sym typeface="Arial"/>
            </a:endParaRPr>
          </a:p>
        </p:txBody>
      </p:sp>
      <p:sp>
        <p:nvSpPr>
          <p:cNvPr id="304" name="Google Shape;304;g365349bc778_0_0"/>
          <p:cNvSpPr txBox="1"/>
          <p:nvPr/>
        </p:nvSpPr>
        <p:spPr>
          <a:xfrm>
            <a:off x="8404221" y="2674188"/>
            <a:ext cx="30495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Belonging uncertainty</a:t>
            </a:r>
            <a:endParaRPr sz="1400" b="0" i="0" u="none" strike="noStrike" cap="none">
              <a:solidFill>
                <a:srgbClr val="000000"/>
              </a:solidFill>
              <a:latin typeface="Arial"/>
              <a:ea typeface="Arial"/>
              <a:cs typeface="Arial"/>
              <a:sym typeface="Arial"/>
            </a:endParaRPr>
          </a:p>
        </p:txBody>
      </p:sp>
      <p:sp>
        <p:nvSpPr>
          <p:cNvPr id="305" name="Google Shape;305;g365349bc778_0_0"/>
          <p:cNvSpPr txBox="1"/>
          <p:nvPr/>
        </p:nvSpPr>
        <p:spPr>
          <a:xfrm>
            <a:off x="8404221" y="2124114"/>
            <a:ext cx="301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rial"/>
                <a:ea typeface="Arial"/>
                <a:cs typeface="Arial"/>
                <a:sym typeface="Arial"/>
              </a:rPr>
              <a:t>Psychosocial factors</a:t>
            </a:r>
            <a:endParaRPr sz="1800" b="1" i="0" u="none" strike="noStrike" cap="none">
              <a:solidFill>
                <a:schemeClr val="dk1"/>
              </a:solidFill>
              <a:latin typeface="Arial"/>
              <a:ea typeface="Arial"/>
              <a:cs typeface="Arial"/>
              <a:sym typeface="Arial"/>
            </a:endParaRPr>
          </a:p>
        </p:txBody>
      </p:sp>
      <p:sp>
        <p:nvSpPr>
          <p:cNvPr id="306" name="Google Shape;306;g365349bc778_0_0"/>
          <p:cNvSpPr txBox="1"/>
          <p:nvPr/>
        </p:nvSpPr>
        <p:spPr>
          <a:xfrm>
            <a:off x="375464" y="4658324"/>
            <a:ext cx="3623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chemeClr val="dk1"/>
                </a:solidFill>
                <a:latin typeface="Arial"/>
                <a:ea typeface="Arial"/>
                <a:cs typeface="Arial"/>
                <a:sym typeface="Arial"/>
              </a:rPr>
              <a:t>Mismatched expectations about time commitment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8"/>
          <p:cNvSpPr txBox="1">
            <a:spLocks noGrp="1"/>
          </p:cNvSpPr>
          <p:nvPr>
            <p:ph type="title"/>
          </p:nvPr>
        </p:nvSpPr>
        <p:spPr>
          <a:xfrm>
            <a:off x="838200" y="365125"/>
            <a:ext cx="96674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Arial"/>
              <a:buNone/>
            </a:pPr>
            <a:r>
              <a:rPr lang="en-US" dirty="0"/>
              <a:t>Framework for Self-Directed Learning (SDL)</a:t>
            </a:r>
            <a:endParaRPr dirty="0"/>
          </a:p>
        </p:txBody>
      </p:sp>
      <p:pic>
        <p:nvPicPr>
          <p:cNvPr id="329" name="Google Shape;329;p8" descr="&quot; &quot;"/>
          <p:cNvPicPr preferRelativeResize="0">
            <a:picLocks noGrp="1"/>
          </p:cNvPicPr>
          <p:nvPr>
            <p:ph type="body" idx="1"/>
          </p:nvPr>
        </p:nvPicPr>
        <p:blipFill rotWithShape="1">
          <a:blip r:embed="rId3">
            <a:alphaModFix/>
          </a:blip>
          <a:srcRect/>
          <a:stretch/>
        </p:blipFill>
        <p:spPr>
          <a:xfrm>
            <a:off x="5638786" y="3422890"/>
            <a:ext cx="914428" cy="926620"/>
          </a:xfrm>
          <a:prstGeom prst="rect">
            <a:avLst/>
          </a:prstGeom>
          <a:noFill/>
          <a:ln>
            <a:noFill/>
          </a:ln>
        </p:spPr>
      </p:pic>
      <p:pic>
        <p:nvPicPr>
          <p:cNvPr id="330" name="Google Shape;330;p8" descr="Flow chart of self directed learning skills. The three processes are motivational, metacognitive and applied learning. Motivational processes are translated into a plan with metacognitive processes, then these metacognitive processes are put into action with applied learning processes. Applied learning processes then in turn inform motivational processes. "/>
          <p:cNvPicPr preferRelativeResize="0"/>
          <p:nvPr/>
        </p:nvPicPr>
        <p:blipFill rotWithShape="1">
          <a:blip r:embed="rId4">
            <a:alphaModFix/>
          </a:blip>
          <a:srcRect/>
          <a:stretch/>
        </p:blipFill>
        <p:spPr>
          <a:xfrm>
            <a:off x="3319773" y="1805438"/>
            <a:ext cx="4704314" cy="4802187"/>
          </a:xfrm>
          <a:prstGeom prst="rect">
            <a:avLst/>
          </a:prstGeom>
          <a:noFill/>
          <a:ln>
            <a:noFill/>
          </a:ln>
        </p:spPr>
      </p:pic>
      <p:sp>
        <p:nvSpPr>
          <p:cNvPr id="331" name="Google Shape;331;p8"/>
          <p:cNvSpPr txBox="1"/>
          <p:nvPr/>
        </p:nvSpPr>
        <p:spPr>
          <a:xfrm>
            <a:off x="8940401" y="6330725"/>
            <a:ext cx="2413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Arial"/>
                <a:ea typeface="Arial"/>
                <a:cs typeface="Arial"/>
                <a:sym typeface="Arial"/>
              </a:rPr>
              <a:t>Source: Yarnall et al., 2023. </a:t>
            </a:r>
            <a:endParaRPr sz="1200" b="0" i="1" u="none" strike="noStrike" cap="none">
              <a:solidFill>
                <a:schemeClr val="dk1"/>
              </a:solidFill>
              <a:latin typeface="Arial"/>
              <a:ea typeface="Arial"/>
              <a:cs typeface="Arial"/>
              <a:sym typeface="Arial"/>
            </a:endParaRPr>
          </a:p>
        </p:txBody>
      </p:sp>
      <p:pic>
        <p:nvPicPr>
          <p:cNvPr id="332" name="Google Shape;332;p8" descr="QR code to the Collaborative report, Teaching and Designing Online STEM Courses to Support Self-Directed Learning Skills: &#10;https://postseccollab.org/teaching-and-designing-online-stem-courses-to-support-sdl-skills/"/>
          <p:cNvPicPr preferRelativeResize="0"/>
          <p:nvPr/>
        </p:nvPicPr>
        <p:blipFill rotWithShape="1">
          <a:blip r:embed="rId5">
            <a:alphaModFix/>
          </a:blip>
          <a:srcRect/>
          <a:stretch/>
        </p:blipFill>
        <p:spPr>
          <a:xfrm>
            <a:off x="8480421" y="1843088"/>
            <a:ext cx="3559179" cy="36881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C5E1-D556-0694-FAE3-A15AEE555E03}"/>
              </a:ext>
            </a:extLst>
          </p:cNvPr>
          <p:cNvSpPr>
            <a:spLocks noGrp="1"/>
          </p:cNvSpPr>
          <p:nvPr>
            <p:ph type="title"/>
          </p:nvPr>
        </p:nvSpPr>
        <p:spPr/>
        <p:txBody>
          <a:bodyPr/>
          <a:lstStyle/>
          <a:p>
            <a:r>
              <a:rPr lang="en-US" dirty="0"/>
              <a:t>Reflection</a:t>
            </a:r>
          </a:p>
        </p:txBody>
      </p:sp>
      <p:sp>
        <p:nvSpPr>
          <p:cNvPr id="7" name="TextBox 6">
            <a:extLst>
              <a:ext uri="{FF2B5EF4-FFF2-40B4-BE49-F238E27FC236}">
                <a16:creationId xmlns:a16="http://schemas.microsoft.com/office/drawing/2014/main" id="{AD338D64-F8E2-81A5-5D64-9998952E51A0}"/>
              </a:ext>
            </a:extLst>
          </p:cNvPr>
          <p:cNvSpPr txBox="1"/>
          <p:nvPr/>
        </p:nvSpPr>
        <p:spPr>
          <a:xfrm>
            <a:off x="1104180" y="1843235"/>
            <a:ext cx="9667461" cy="954107"/>
          </a:xfrm>
          <a:prstGeom prst="rect">
            <a:avLst/>
          </a:prstGeom>
          <a:noFill/>
        </p:spPr>
        <p:txBody>
          <a:bodyPr wrap="square">
            <a:spAutoFit/>
          </a:bodyPr>
          <a:lstStyle/>
          <a:p>
            <a:pPr marL="223838" marR="0" lvl="0" indent="4763"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800" dirty="0">
                <a:solidFill>
                  <a:schemeClr val="accent4"/>
                </a:solidFill>
              </a:rPr>
              <a:t>What online learning challenges do your students experience that could benefit from SDL skill support?</a:t>
            </a:r>
          </a:p>
        </p:txBody>
      </p:sp>
      <p:pic>
        <p:nvPicPr>
          <p:cNvPr id="9" name="Picture 8" descr="Rippled surface of water close-up">
            <a:extLst>
              <a:ext uri="{FF2B5EF4-FFF2-40B4-BE49-F238E27FC236}">
                <a16:creationId xmlns:a16="http://schemas.microsoft.com/office/drawing/2014/main" id="{3CDE4BF6-3608-5DE6-7ED6-AF5A05748CD1}"/>
              </a:ext>
            </a:extLst>
          </p:cNvPr>
          <p:cNvPicPr>
            <a:picLocks noChangeAspect="1"/>
          </p:cNvPicPr>
          <p:nvPr/>
        </p:nvPicPr>
        <p:blipFill>
          <a:blip r:embed="rId3"/>
          <a:stretch>
            <a:fillRect/>
          </a:stretch>
        </p:blipFill>
        <p:spPr>
          <a:xfrm>
            <a:off x="3115375" y="2949889"/>
            <a:ext cx="5424776" cy="3620932"/>
          </a:xfrm>
          <a:prstGeom prst="rect">
            <a:avLst/>
          </a:prstGeom>
        </p:spPr>
      </p:pic>
    </p:spTree>
    <p:extLst>
      <p:ext uri="{BB962C8B-B14F-4D97-AF65-F5344CB8AC3E}">
        <p14:creationId xmlns:p14="http://schemas.microsoft.com/office/powerpoint/2010/main" val="402365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9">
          <a:extLst>
            <a:ext uri="{FF2B5EF4-FFF2-40B4-BE49-F238E27FC236}">
              <a16:creationId xmlns:a16="http://schemas.microsoft.com/office/drawing/2014/main" id="{B7CEE332-8E06-C11F-C628-F5F378FAFDC8}"/>
            </a:ext>
          </a:extLst>
        </p:cNvPr>
        <p:cNvGrpSpPr/>
        <p:nvPr/>
      </p:nvGrpSpPr>
      <p:grpSpPr>
        <a:xfrm>
          <a:off x="0" y="0"/>
          <a:ext cx="0" cy="0"/>
          <a:chOff x="0" y="0"/>
          <a:chExt cx="0" cy="0"/>
        </a:xfrm>
      </p:grpSpPr>
      <p:sp>
        <p:nvSpPr>
          <p:cNvPr id="270" name="Google Shape;270;p4">
            <a:extLst>
              <a:ext uri="{FF2B5EF4-FFF2-40B4-BE49-F238E27FC236}">
                <a16:creationId xmlns:a16="http://schemas.microsoft.com/office/drawing/2014/main" id="{439E0BA0-B63B-1800-FEB8-95FB825E1820}"/>
              </a:ext>
            </a:extLst>
          </p:cNvPr>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r>
              <a:rPr lang="en-US" dirty="0">
                <a:solidFill>
                  <a:srgbClr val="FFFFFF"/>
                </a:solidFill>
                <a:ea typeface="Calibri"/>
              </a:rPr>
              <a:t>Self-Directed Learning (SDL) Instructional Model</a:t>
            </a:r>
            <a:endParaRPr lang="en-US" dirty="0"/>
          </a:p>
        </p:txBody>
      </p:sp>
    </p:spTree>
    <p:extLst>
      <p:ext uri="{BB962C8B-B14F-4D97-AF65-F5344CB8AC3E}">
        <p14:creationId xmlns:p14="http://schemas.microsoft.com/office/powerpoint/2010/main" val="3403510186"/>
      </p:ext>
    </p:extLst>
  </p:cSld>
  <p:clrMapOvr>
    <a:masterClrMapping/>
  </p:clrMapOvr>
</p:sld>
</file>

<file path=ppt/theme/theme1.xml><?xml version="1.0" encoding="utf-8"?>
<a:theme xmlns:a="http://schemas.openxmlformats.org/drawingml/2006/main" name="1_Office Theme">
  <a:themeElements>
    <a:clrScheme name="PTTC Colors">
      <a:dk1>
        <a:srgbClr val="000000"/>
      </a:dk1>
      <a:lt1>
        <a:srgbClr val="FFFFFF"/>
      </a:lt1>
      <a:dk2>
        <a:srgbClr val="44546A"/>
      </a:dk2>
      <a:lt2>
        <a:srgbClr val="E7E6E6"/>
      </a:lt2>
      <a:accent1>
        <a:srgbClr val="284753"/>
      </a:accent1>
      <a:accent2>
        <a:srgbClr val="239C95"/>
      </a:accent2>
      <a:accent3>
        <a:srgbClr val="5D7187"/>
      </a:accent3>
      <a:accent4>
        <a:srgbClr val="01A0C6"/>
      </a:accent4>
      <a:accent5>
        <a:srgbClr val="274368"/>
      </a:accent5>
      <a:accent6>
        <a:srgbClr val="F8B62F"/>
      </a:accent6>
      <a:hlink>
        <a:srgbClr val="274368"/>
      </a:hlink>
      <a:folHlink>
        <a:srgbClr val="E10F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TTC Colors">
      <a:dk1>
        <a:srgbClr val="000000"/>
      </a:dk1>
      <a:lt1>
        <a:srgbClr val="FFFFFF"/>
      </a:lt1>
      <a:dk2>
        <a:srgbClr val="44546A"/>
      </a:dk2>
      <a:lt2>
        <a:srgbClr val="E7E6E6"/>
      </a:lt2>
      <a:accent1>
        <a:srgbClr val="284753"/>
      </a:accent1>
      <a:accent2>
        <a:srgbClr val="218D86"/>
      </a:accent2>
      <a:accent3>
        <a:srgbClr val="5D7187"/>
      </a:accent3>
      <a:accent4>
        <a:srgbClr val="01A0C6"/>
      </a:accent4>
      <a:accent5>
        <a:srgbClr val="E10F7E"/>
      </a:accent5>
      <a:accent6>
        <a:srgbClr val="F8B62F"/>
      </a:accent6>
      <a:hlink>
        <a:srgbClr val="274368"/>
      </a:hlink>
      <a:folHlink>
        <a:srgbClr val="E10F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89f5b4-ce8b-4c9c-9f0b-be74c383084a" xsi:nil="true"/>
    <lcf76f155ced4ddcb4097134ff3c332f xmlns="b7694cd4-30de-4ba9-be3f-524423325449">
      <Terms xmlns="http://schemas.microsoft.com/office/infopath/2007/PartnerControls"/>
    </lcf76f155ced4ddcb4097134ff3c332f>
    <Notes xmlns="b7694cd4-30de-4ba9-be3f-5244233254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E8D0068BC21547AE98A90530436D58" ma:contentTypeVersion="19" ma:contentTypeDescription="Create a new document." ma:contentTypeScope="" ma:versionID="45f212323a074e98d69fb38fc47a6e3c">
  <xsd:schema xmlns:xsd="http://www.w3.org/2001/XMLSchema" xmlns:xs="http://www.w3.org/2001/XMLSchema" xmlns:p="http://schemas.microsoft.com/office/2006/metadata/properties" xmlns:ns2="b7694cd4-30de-4ba9-be3f-524423325449" xmlns:ns3="9389f5b4-ce8b-4c9c-9f0b-be74c383084a" targetNamespace="http://schemas.microsoft.com/office/2006/metadata/properties" ma:root="true" ma:fieldsID="09f76e48fa9caae0c4933e26e0d3f8ad" ns2:_="" ns3:_="">
    <xsd:import namespace="b7694cd4-30de-4ba9-be3f-524423325449"/>
    <xsd:import namespace="9389f5b4-ce8b-4c9c-9f0b-be74c383084a"/>
    <xsd:element name="properties">
      <xsd:complexType>
        <xsd:sequence>
          <xsd:element name="documentManagement">
            <xsd:complexType>
              <xsd:all>
                <xsd:element ref="ns2:MediaServiceMetadata" minOccurs="0"/>
                <xsd:element ref="ns2:MediaServiceFastMetadata" minOccurs="0"/>
                <xsd:element ref="ns2:Note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94cd4-30de-4ba9-be3f-524423325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 ma:index="10" nillable="true" ma:displayName="Notes" ma:description="Add any notes or comments regarding the file." ma:format="Dropdown" ma:internalName="Notes">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2445cae-00a8-41b2-b692-3298960a8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89f5b4-ce8b-4c9c-9f0b-be74c383084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99b5793-c82e-43e6-8580-f136cc3fd639}" ma:internalName="TaxCatchAll" ma:showField="CatchAllData" ma:web="9389f5b4-ce8b-4c9c-9f0b-be74c38308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419A7-839B-4727-BE7C-340AA02840FC}">
  <ds:schemaRefs>
    <ds:schemaRef ds:uri="http://schemas.microsoft.com/office/infopath/2007/PartnerControl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schemas.openxmlformats.org/package/2006/metadata/core-properties"/>
    <ds:schemaRef ds:uri="9389f5b4-ce8b-4c9c-9f0b-be74c383084a"/>
    <ds:schemaRef ds:uri="b7694cd4-30de-4ba9-be3f-524423325449"/>
  </ds:schemaRefs>
</ds:datastoreItem>
</file>

<file path=customXml/itemProps2.xml><?xml version="1.0" encoding="utf-8"?>
<ds:datastoreItem xmlns:ds="http://schemas.openxmlformats.org/officeDocument/2006/customXml" ds:itemID="{AB610B54-0A67-43D3-BFD0-247042B9E9CF}">
  <ds:schemaRefs>
    <ds:schemaRef ds:uri="9389f5b4-ce8b-4c9c-9f0b-be74c383084a"/>
    <ds:schemaRef ds:uri="b7694cd4-30de-4ba9-be3f-5244233254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FB3C447-4A5A-426E-B42C-6472157ADA58}">
  <ds:schemaRefs>
    <ds:schemaRef ds:uri="http://schemas.microsoft.com/sharepoint/v3/contenttype/forms"/>
  </ds:schemaRefs>
</ds:datastoreItem>
</file>

<file path=docMetadata/LabelInfo.xml><?xml version="1.0" encoding="utf-8"?>
<clbl:labelList xmlns:clbl="http://schemas.microsoft.com/office/2020/mipLabelMetadata">
  <clbl:label id="{40779d33-79c4-4626-b8bf-140c4d5e9075}" enabled="0" method="" siteId="{40779d33-79c4-4626-b8bf-140c4d5e9075}" removed="1"/>
</clbl:labelList>
</file>

<file path=docProps/app.xml><?xml version="1.0" encoding="utf-8"?>
<Properties xmlns="http://schemas.openxmlformats.org/officeDocument/2006/extended-properties" xmlns:vt="http://schemas.openxmlformats.org/officeDocument/2006/docPropsVTypes">
  <TotalTime>23333</TotalTime>
  <Words>4312</Words>
  <Application>Microsoft Macintosh PowerPoint</Application>
  <PresentationFormat>Widescreen</PresentationFormat>
  <Paragraphs>378</Paragraphs>
  <Slides>30</Slides>
  <Notes>30</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Courier New</vt:lpstr>
      <vt:lpstr>NTR</vt:lpstr>
      <vt:lpstr>Tahoma</vt:lpstr>
      <vt:lpstr>Arial</vt:lpstr>
      <vt:lpstr>Calibri</vt:lpstr>
      <vt:lpstr>Noto Sans Symbols</vt:lpstr>
      <vt:lpstr>Arial,Sans-Serif</vt:lpstr>
      <vt:lpstr>1_Office Theme</vt:lpstr>
      <vt:lpstr>Office Theme</vt:lpstr>
      <vt:lpstr>Beyond Engagement: Evidence-Based Strategies for Improving Learning Online  Rebecca Griffiths, Digital Promise Nov 12, 2025</vt:lpstr>
      <vt:lpstr>Today we will: </vt:lpstr>
      <vt:lpstr>What is the Collaborative?</vt:lpstr>
      <vt:lpstr>Why focus on self-directed learning (SDL) in online courses?</vt:lpstr>
      <vt:lpstr>Online learning challenges</vt:lpstr>
      <vt:lpstr>Students face particular challenges in STEM learning</vt:lpstr>
      <vt:lpstr>Framework for Self-Directed Learning (SDL)</vt:lpstr>
      <vt:lpstr>Reflection</vt:lpstr>
      <vt:lpstr>Self-Directed Learning (SDL) Instructional Model</vt:lpstr>
      <vt:lpstr>Development process</vt:lpstr>
      <vt:lpstr>SDL Instructional Model</vt:lpstr>
      <vt:lpstr>Learning theories underpinning the SDL strategies</vt:lpstr>
      <vt:lpstr>Targets five student skills</vt:lpstr>
      <vt:lpstr>SDL Instructional Model guides</vt:lpstr>
      <vt:lpstr>How to implement the strategies in your course</vt:lpstr>
      <vt:lpstr>Three strategies</vt:lpstr>
      <vt:lpstr>Pacing guide</vt:lpstr>
      <vt:lpstr>Example activities</vt:lpstr>
      <vt:lpstr>Online collaboration challenges:  Best practices</vt:lpstr>
      <vt:lpstr>Example prompts</vt:lpstr>
      <vt:lpstr>SDL prompts (continued)</vt:lpstr>
      <vt:lpstr>Resources and guidance </vt:lpstr>
      <vt:lpstr>Initial research findings</vt:lpstr>
      <vt:lpstr>Research study findings</vt:lpstr>
      <vt:lpstr>Findings from Survey</vt:lpstr>
      <vt:lpstr>Insights from instructors</vt:lpstr>
      <vt:lpstr>Insights from students</vt:lpstr>
      <vt:lpstr>Students have responded positively to the SDL stratgies</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Hannah Cheever</dc:creator>
  <cp:lastModifiedBy>Rebecca Griffiths</cp:lastModifiedBy>
  <cp:revision>25</cp:revision>
  <dcterms:created xsi:type="dcterms:W3CDTF">2022-04-19T14:21:38Z</dcterms:created>
  <dcterms:modified xsi:type="dcterms:W3CDTF">2025-11-06T17:38:35Z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0x010100B1E8D0068BC21547AE98A90530436D58</vt:lpwstr>
  </property>
  <property fmtid="{D5CDD505-2E9C-101B-9397-08002B2CF9AE}" pid="3" name="MediaServiceImageTags">
    <vt:lpwstr/>
  </property>
</Properties>
</file>